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4" r:id="rId1"/>
  </p:sldMasterIdLst>
  <p:notesMasterIdLst>
    <p:notesMasterId r:id="rId48"/>
  </p:notesMasterIdLst>
  <p:handoutMasterIdLst>
    <p:handoutMasterId r:id="rId49"/>
  </p:handoutMasterIdLst>
  <p:sldIdLst>
    <p:sldId id="256" r:id="rId2"/>
    <p:sldId id="534" r:id="rId3"/>
    <p:sldId id="536" r:id="rId4"/>
    <p:sldId id="535" r:id="rId5"/>
    <p:sldId id="501" r:id="rId6"/>
    <p:sldId id="498" r:id="rId7"/>
    <p:sldId id="502" r:id="rId8"/>
    <p:sldId id="265" r:id="rId9"/>
    <p:sldId id="503" r:id="rId10"/>
    <p:sldId id="373" r:id="rId11"/>
    <p:sldId id="510" r:id="rId12"/>
    <p:sldId id="513" r:id="rId13"/>
    <p:sldId id="514" r:id="rId14"/>
    <p:sldId id="515" r:id="rId15"/>
    <p:sldId id="399" r:id="rId16"/>
    <p:sldId id="316" r:id="rId17"/>
    <p:sldId id="326" r:id="rId18"/>
    <p:sldId id="506" r:id="rId19"/>
    <p:sldId id="331" r:id="rId20"/>
    <p:sldId id="495" r:id="rId21"/>
    <p:sldId id="401" r:id="rId22"/>
    <p:sldId id="485" r:id="rId23"/>
    <p:sldId id="415" r:id="rId24"/>
    <p:sldId id="417" r:id="rId25"/>
    <p:sldId id="346" r:id="rId26"/>
    <p:sldId id="348" r:id="rId27"/>
    <p:sldId id="511" r:id="rId28"/>
    <p:sldId id="518" r:id="rId29"/>
    <p:sldId id="486" r:id="rId30"/>
    <p:sldId id="427" r:id="rId31"/>
    <p:sldId id="496" r:id="rId32"/>
    <p:sldId id="490" r:id="rId33"/>
    <p:sldId id="357" r:id="rId34"/>
    <p:sldId id="512" r:id="rId35"/>
    <p:sldId id="526" r:id="rId36"/>
    <p:sldId id="527" r:id="rId37"/>
    <p:sldId id="529" r:id="rId38"/>
    <p:sldId id="532" r:id="rId39"/>
    <p:sldId id="541" r:id="rId40"/>
    <p:sldId id="538" r:id="rId41"/>
    <p:sldId id="539" r:id="rId42"/>
    <p:sldId id="542" r:id="rId43"/>
    <p:sldId id="540" r:id="rId44"/>
    <p:sldId id="543" r:id="rId45"/>
    <p:sldId id="533" r:id="rId46"/>
    <p:sldId id="49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1FA691-3A89-4FA3-85BF-E78D54473BF9}">
          <p14:sldIdLst>
            <p14:sldId id="256"/>
            <p14:sldId id="534"/>
            <p14:sldId id="536"/>
            <p14:sldId id="535"/>
            <p14:sldId id="501"/>
            <p14:sldId id="498"/>
            <p14:sldId id="502"/>
            <p14:sldId id="265"/>
            <p14:sldId id="503"/>
            <p14:sldId id="373"/>
            <p14:sldId id="510"/>
            <p14:sldId id="513"/>
            <p14:sldId id="514"/>
            <p14:sldId id="515"/>
            <p14:sldId id="399"/>
            <p14:sldId id="316"/>
            <p14:sldId id="326"/>
            <p14:sldId id="506"/>
            <p14:sldId id="331"/>
            <p14:sldId id="495"/>
            <p14:sldId id="401"/>
            <p14:sldId id="485"/>
            <p14:sldId id="415"/>
            <p14:sldId id="417"/>
            <p14:sldId id="346"/>
            <p14:sldId id="348"/>
            <p14:sldId id="511"/>
            <p14:sldId id="518"/>
            <p14:sldId id="486"/>
            <p14:sldId id="427"/>
            <p14:sldId id="496"/>
            <p14:sldId id="490"/>
            <p14:sldId id="357"/>
            <p14:sldId id="512"/>
            <p14:sldId id="526"/>
            <p14:sldId id="527"/>
            <p14:sldId id="529"/>
            <p14:sldId id="532"/>
            <p14:sldId id="541"/>
            <p14:sldId id="538"/>
            <p14:sldId id="539"/>
            <p14:sldId id="542"/>
            <p14:sldId id="540"/>
            <p14:sldId id="543"/>
            <p14:sldId id="533"/>
            <p14:sldId id="4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i Ma" initials="RM" lastIdx="2" clrIdx="0">
    <p:extLst>
      <p:ext uri="{19B8F6BF-5375-455C-9EA6-DF929625EA0E}">
        <p15:presenceInfo xmlns:p15="http://schemas.microsoft.com/office/powerpoint/2012/main" userId="S::ruim@sfu.ca::8906961c-1f7d-43a9-b8fc-757267e8a7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3129"/>
    <a:srgbClr val="002E72"/>
    <a:srgbClr val="EEE51C"/>
    <a:srgbClr val="31B596"/>
    <a:srgbClr val="92D050"/>
    <a:srgbClr val="B9DA8F"/>
    <a:srgbClr val="C5E0B4"/>
    <a:srgbClr val="FFFFFF"/>
    <a:srgbClr val="BDD7EE"/>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6" autoAdjust="0"/>
    <p:restoredTop sz="84416" autoAdjust="0"/>
  </p:normalViewPr>
  <p:slideViewPr>
    <p:cSldViewPr snapToGrid="0">
      <p:cViewPr varScale="1">
        <p:scale>
          <a:sx n="60" d="100"/>
          <a:sy n="60" d="100"/>
        </p:scale>
        <p:origin x="1056" y="72"/>
      </p:cViewPr>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123" d="100"/>
          <a:sy n="123" d="100"/>
        </p:scale>
        <p:origin x="4974"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4981E8-1F7E-4990-A74E-4FECC34FA0E4}" type="datetimeFigureOut">
              <a:rPr lang="en-CA" smtClean="0"/>
              <a:t>2021-10-07</a:t>
            </a:fld>
            <a:endParaRPr lang="en-C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7EE27E-8B9C-41C3-9361-92162DDF4115}" type="slidenum">
              <a:rPr lang="en-CA" smtClean="0"/>
              <a:t>‹#›</a:t>
            </a:fld>
            <a:endParaRPr lang="en-CA"/>
          </a:p>
        </p:txBody>
      </p:sp>
    </p:spTree>
    <p:extLst>
      <p:ext uri="{BB962C8B-B14F-4D97-AF65-F5344CB8AC3E}">
        <p14:creationId xmlns:p14="http://schemas.microsoft.com/office/powerpoint/2010/main" val="36018886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4FA620-3BD0-42B9-AC12-CB1C8A1A61FA}" type="datetimeFigureOut">
              <a:rPr lang="en-CA" smtClean="0"/>
              <a:t>2021-10-07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4F4047-4078-4824-BA43-550E26D73261}" type="slidenum">
              <a:rPr lang="en-CA" smtClean="0"/>
              <a:t>‹#›</a:t>
            </a:fld>
            <a:endParaRPr lang="en-CA"/>
          </a:p>
        </p:txBody>
      </p:sp>
    </p:spTree>
    <p:extLst>
      <p:ext uri="{BB962C8B-B14F-4D97-AF65-F5344CB8AC3E}">
        <p14:creationId xmlns:p14="http://schemas.microsoft.com/office/powerpoint/2010/main" val="1567619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CA" dirty="0"/>
              <a:t>30mins</a:t>
            </a:r>
          </a:p>
        </p:txBody>
      </p:sp>
      <p:sp>
        <p:nvSpPr>
          <p:cNvPr id="4" name="Slide Number Placeholder 3"/>
          <p:cNvSpPr>
            <a:spLocks noGrp="1"/>
          </p:cNvSpPr>
          <p:nvPr>
            <p:ph type="sldNum" sz="quarter" idx="10"/>
          </p:nvPr>
        </p:nvSpPr>
        <p:spPr/>
        <p:txBody>
          <a:bodyPr/>
          <a:lstStyle/>
          <a:p>
            <a:fld id="{064F4047-4078-4824-BA43-550E26D73261}" type="slidenum">
              <a:rPr lang="en-CA" smtClean="0"/>
              <a:t>1</a:t>
            </a:fld>
            <a:endParaRPr lang="en-CA"/>
          </a:p>
        </p:txBody>
      </p:sp>
    </p:spTree>
    <p:extLst>
      <p:ext uri="{BB962C8B-B14F-4D97-AF65-F5344CB8AC3E}">
        <p14:creationId xmlns:p14="http://schemas.microsoft.com/office/powerpoint/2010/main" val="1252041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Similar to example, but with certain diversity</a:t>
            </a:r>
          </a:p>
          <a:p>
            <a:r>
              <a:rPr lang="en-CA" dirty="0"/>
              <a:t>However, the method only… since they learn </a:t>
            </a:r>
            <a:r>
              <a:rPr lang="en-CA" dirty="0" err="1"/>
              <a:t>prob</a:t>
            </a:r>
            <a:r>
              <a:rPr lang="en-CA" dirty="0"/>
              <a:t> models for objects in… When the scene becomes complex, the </a:t>
            </a:r>
            <a:r>
              <a:rPr lang="en-CA" dirty="0" err="1"/>
              <a:t>prob</a:t>
            </a:r>
            <a:r>
              <a:rPr lang="en-CA" dirty="0"/>
              <a:t> model will be over complicated and difficult to learn.</a:t>
            </a:r>
          </a:p>
          <a:p>
            <a:r>
              <a:rPr lang="en-CA" dirty="0"/>
              <a:t>Another notable work is the activity…The input is a 3D scan of an indoor scene, the output is a set of 3D scenes which can support the same activities performed in the scan. For example, sleeping and using computer in these scenes.</a:t>
            </a:r>
          </a:p>
          <a:p>
            <a:r>
              <a:rPr lang="en-CA" dirty="0"/>
              <a:t>The limitation for this work is it only..</a:t>
            </a:r>
          </a:p>
        </p:txBody>
      </p:sp>
      <p:sp>
        <p:nvSpPr>
          <p:cNvPr id="4" name="Slide Number Placeholder 3"/>
          <p:cNvSpPr>
            <a:spLocks noGrp="1"/>
          </p:cNvSpPr>
          <p:nvPr>
            <p:ph type="sldNum" sz="quarter" idx="10"/>
          </p:nvPr>
        </p:nvSpPr>
        <p:spPr/>
        <p:txBody>
          <a:bodyPr/>
          <a:lstStyle/>
          <a:p>
            <a:fld id="{064F4047-4078-4824-BA43-550E26D73261}" type="slidenum">
              <a:rPr lang="en-CA" smtClean="0"/>
              <a:t>19</a:t>
            </a:fld>
            <a:endParaRPr lang="en-CA"/>
          </a:p>
        </p:txBody>
      </p:sp>
    </p:spTree>
    <p:extLst>
      <p:ext uri="{BB962C8B-B14F-4D97-AF65-F5344CB8AC3E}">
        <p14:creationId xmlns:p14="http://schemas.microsoft.com/office/powerpoint/2010/main" val="249163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第二项关于场景生成的工作是受现实世界中真实场景的启发，例如看到下面这幅图中的场景，我们可以自然地想到它是由人和周围环境交互的结果。</a:t>
            </a:r>
            <a:endParaRPr lang="en-CA"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比如茶几上有一个碗，可能是由于人在茶几周围吃过东西。</a:t>
            </a:r>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D2039E-D40F-4225-BC99-CD6B281716C1}" type="slidenum">
              <a:rPr lang="en-CA" smtClean="0"/>
              <a:t>20</a:t>
            </a:fld>
            <a:endParaRPr lang="en-CA"/>
          </a:p>
        </p:txBody>
      </p:sp>
    </p:spTree>
    <p:extLst>
      <p:ext uri="{BB962C8B-B14F-4D97-AF65-F5344CB8AC3E}">
        <p14:creationId xmlns:p14="http://schemas.microsoft.com/office/powerpoint/2010/main" val="724666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根据这个想法，我们提出了动作驱动的三维场景生成。给定一个初始的三维场景，里面仅包含了一些大件的家具，我们通过不断模拟人在场景中的动作，同时将动作相关的三维物体摆放到场景中，进而渐进式的生成一个复杂的三维场景。</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21</a:t>
            </a:fld>
            <a:endParaRPr lang="en-CA"/>
          </a:p>
        </p:txBody>
      </p:sp>
    </p:spTree>
    <p:extLst>
      <p:ext uri="{BB962C8B-B14F-4D97-AF65-F5344CB8AC3E}">
        <p14:creationId xmlns:p14="http://schemas.microsoft.com/office/powerpoint/2010/main" val="194583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the synthesis stage, given an initial scene with key furniture.</a:t>
            </a:r>
          </a:p>
        </p:txBody>
      </p:sp>
      <p:sp>
        <p:nvSpPr>
          <p:cNvPr id="4" name="Slide Number Placeholder 3"/>
          <p:cNvSpPr>
            <a:spLocks noGrp="1"/>
          </p:cNvSpPr>
          <p:nvPr>
            <p:ph type="sldNum" sz="quarter" idx="10"/>
          </p:nvPr>
        </p:nvSpPr>
        <p:spPr/>
        <p:txBody>
          <a:bodyPr/>
          <a:lstStyle/>
          <a:p>
            <a:fld id="{064F4047-4078-4824-BA43-550E26D73261}" type="slidenum">
              <a:rPr lang="en-CA" smtClean="0"/>
              <a:t>23</a:t>
            </a:fld>
            <a:endParaRPr lang="en-CA"/>
          </a:p>
        </p:txBody>
      </p:sp>
    </p:spTree>
    <p:extLst>
      <p:ext uri="{BB962C8B-B14F-4D97-AF65-F5344CB8AC3E}">
        <p14:creationId xmlns:p14="http://schemas.microsoft.com/office/powerpoint/2010/main" val="3717052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sample an action sequence from the action graph, we assume the sequence is a </a:t>
            </a:r>
            <a:r>
              <a:rPr lang="en-CA" dirty="0" err="1"/>
              <a:t>Markove</a:t>
            </a:r>
            <a:r>
              <a:rPr lang="en-CA" dirty="0"/>
              <a:t> chain. Which means the actions will be memoryless and the next action will only….</a:t>
            </a:r>
          </a:p>
        </p:txBody>
      </p:sp>
      <p:sp>
        <p:nvSpPr>
          <p:cNvPr id="4" name="Slide Number Placeholder 3"/>
          <p:cNvSpPr>
            <a:spLocks noGrp="1"/>
          </p:cNvSpPr>
          <p:nvPr>
            <p:ph type="sldNum" sz="quarter" idx="10"/>
          </p:nvPr>
        </p:nvSpPr>
        <p:spPr/>
        <p:txBody>
          <a:bodyPr/>
          <a:lstStyle/>
          <a:p>
            <a:fld id="{064F4047-4078-4824-BA43-550E26D73261}" type="slidenum">
              <a:rPr lang="en-CA" smtClean="0"/>
              <a:t>24</a:t>
            </a:fld>
            <a:endParaRPr lang="en-CA"/>
          </a:p>
        </p:txBody>
      </p:sp>
    </p:spTree>
    <p:extLst>
      <p:ext uri="{BB962C8B-B14F-4D97-AF65-F5344CB8AC3E}">
        <p14:creationId xmlns:p14="http://schemas.microsoft.com/office/powerpoint/2010/main" val="2472633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 given an input</a:t>
            </a:r>
            <a:r>
              <a:rPr lang="en-US" baseline="0" dirty="0"/>
              <a:t> scene and a sampled action sequence, </a:t>
            </a:r>
          </a:p>
          <a:p>
            <a:r>
              <a:rPr lang="en-CA" sz="1200" b="0" i="0" u="none" strike="noStrike" kern="1200" baseline="0" dirty="0">
                <a:solidFill>
                  <a:schemeClr val="tx1"/>
                </a:solidFill>
                <a:effectLst/>
                <a:latin typeface="+mn-lt"/>
                <a:ea typeface="+mn-ea"/>
                <a:cs typeface="+mn-cs"/>
              </a:rPr>
              <a:t>(CLICK) </a:t>
            </a:r>
            <a:r>
              <a:rPr lang="en-US" baseline="0" dirty="0"/>
              <a:t>our action-driven scene evolution will progressively inserting or relocating objects and produce a continuous sequence of realistic scenes. </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25</a:t>
            </a:fld>
            <a:endParaRPr lang="en-CA"/>
          </a:p>
        </p:txBody>
      </p:sp>
    </p:spTree>
    <p:extLst>
      <p:ext uri="{BB962C8B-B14F-4D97-AF65-F5344CB8AC3E}">
        <p14:creationId xmlns:p14="http://schemas.microsoft.com/office/powerpoint/2010/main" val="1833782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evolution result of a long action sequence.</a:t>
            </a:r>
          </a:p>
          <a:p>
            <a:r>
              <a:rPr lang="en-US" dirty="0"/>
              <a:t>Please note that the different object arrangements on the desk due to different order of actions applied</a:t>
            </a:r>
          </a:p>
        </p:txBody>
      </p:sp>
      <p:sp>
        <p:nvSpPr>
          <p:cNvPr id="4" name="Slide Number Placeholder 3"/>
          <p:cNvSpPr>
            <a:spLocks noGrp="1"/>
          </p:cNvSpPr>
          <p:nvPr>
            <p:ph type="sldNum" sz="quarter" idx="10"/>
          </p:nvPr>
        </p:nvSpPr>
        <p:spPr/>
        <p:txBody>
          <a:bodyPr/>
          <a:lstStyle/>
          <a:p>
            <a:fld id="{4AD2039E-D40F-4225-BC99-CD6B281716C1}" type="slidenum">
              <a:rPr lang="en-CA" smtClean="0"/>
              <a:t>26</a:t>
            </a:fld>
            <a:endParaRPr lang="en-CA"/>
          </a:p>
        </p:txBody>
      </p:sp>
    </p:spTree>
    <p:extLst>
      <p:ext uri="{BB962C8B-B14F-4D97-AF65-F5344CB8AC3E}">
        <p14:creationId xmlns:p14="http://schemas.microsoft.com/office/powerpoint/2010/main" val="2616377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第三项工作是基于语言的三维场景生成。早期的相关工作仅能生成非常简单的三维场景，并且需要有非常具体的语言描述。</a:t>
            </a:r>
            <a:endParaRPr lang="en-CA" altLang="zh-CN" dirty="0"/>
          </a:p>
          <a:p>
            <a:r>
              <a:rPr lang="zh-CN" altLang="en-US" dirty="0"/>
              <a:t>与之相应的主要问题是，如何高效的生成如下图所示的复杂场景，和如何解决自然语言的歧义性？</a:t>
            </a:r>
            <a:endParaRPr lang="en-CA" altLang="zh-CN" dirty="0"/>
          </a:p>
          <a:p>
            <a:r>
              <a:rPr lang="zh-CN" altLang="en-US" dirty="0"/>
              <a:t>我们提出了使用三维场景数据集来提供丰富的先验知识，来帮助解决</a:t>
            </a:r>
            <a:r>
              <a:rPr lang="en-CA" altLang="zh-CN" dirty="0"/>
              <a:t>text2scene</a:t>
            </a:r>
            <a:r>
              <a:rPr lang="zh-CN" altLang="en-US" dirty="0"/>
              <a:t>的难点。</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29</a:t>
            </a:fld>
            <a:endParaRPr lang="en-CA"/>
          </a:p>
        </p:txBody>
      </p:sp>
    </p:spTree>
    <p:extLst>
      <p:ext uri="{BB962C8B-B14F-4D97-AF65-F5344CB8AC3E}">
        <p14:creationId xmlns:p14="http://schemas.microsoft.com/office/powerpoint/2010/main" val="3798012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idea is to use the rich prior from…</a:t>
            </a:r>
          </a:p>
          <a:p>
            <a:r>
              <a:rPr lang="en-CA" dirty="0"/>
              <a:t>Scenes in the database already contain rich information about objects and their arrangements</a:t>
            </a:r>
          </a:p>
          <a:p>
            <a:r>
              <a:rPr lang="en-CA" dirty="0"/>
              <a:t>We will use … to query . Then we generate new scenes using the object arrangements of sub-scenes obtained from the </a:t>
            </a:r>
            <a:r>
              <a:rPr lang="en-CA" dirty="0" err="1"/>
              <a:t>databse</a:t>
            </a:r>
            <a:endParaRPr lang="en-CA" dirty="0"/>
          </a:p>
        </p:txBody>
      </p:sp>
      <p:sp>
        <p:nvSpPr>
          <p:cNvPr id="4" name="Slide Number Placeholder 3"/>
          <p:cNvSpPr>
            <a:spLocks noGrp="1"/>
          </p:cNvSpPr>
          <p:nvPr>
            <p:ph type="sldNum" sz="quarter" idx="10"/>
          </p:nvPr>
        </p:nvSpPr>
        <p:spPr/>
        <p:txBody>
          <a:bodyPr/>
          <a:lstStyle/>
          <a:p>
            <a:fld id="{064F4047-4078-4824-BA43-550E26D73261}" type="slidenum">
              <a:rPr lang="en-CA" smtClean="0"/>
              <a:t>30</a:t>
            </a:fld>
            <a:endParaRPr lang="en-CA"/>
          </a:p>
        </p:txBody>
      </p:sp>
    </p:spTree>
    <p:extLst>
      <p:ext uri="{BB962C8B-B14F-4D97-AF65-F5344CB8AC3E}">
        <p14:creationId xmlns:p14="http://schemas.microsoft.com/office/powerpoint/2010/main" val="2513345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在此基础之上，我们提出了语言驱动的三维场景生成。</a:t>
            </a:r>
            <a:endParaRPr lang="en-CA" altLang="zh-CN" dirty="0"/>
          </a:p>
          <a:p>
            <a:r>
              <a:rPr lang="zh-CN" altLang="en-US" dirty="0"/>
              <a:t>给定一两句简单的话，我们的算法可以在场景的数据集中自动检索出一些相关的子场景，并将检索的结果按照语言描述适配到当前的场景中，从而可以通过语言渐进式地生成复杂场景。</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32</a:t>
            </a:fld>
            <a:endParaRPr lang="en-CA"/>
          </a:p>
        </p:txBody>
      </p:sp>
    </p:spTree>
    <p:extLst>
      <p:ext uri="{BB962C8B-B14F-4D97-AF65-F5344CB8AC3E}">
        <p14:creationId xmlns:p14="http://schemas.microsoft.com/office/powerpoint/2010/main" val="3686524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2</a:t>
            </a:fld>
            <a:endParaRPr lang="en-CA"/>
          </a:p>
        </p:txBody>
      </p:sp>
    </p:spTree>
    <p:extLst>
      <p:ext uri="{BB962C8B-B14F-4D97-AF65-F5344CB8AC3E}">
        <p14:creationId xmlns:p14="http://schemas.microsoft.com/office/powerpoint/2010/main" val="197741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34</a:t>
            </a:fld>
            <a:endParaRPr lang="en-CA"/>
          </a:p>
        </p:txBody>
      </p:sp>
    </p:spTree>
    <p:extLst>
      <p:ext uri="{BB962C8B-B14F-4D97-AF65-F5344CB8AC3E}">
        <p14:creationId xmlns:p14="http://schemas.microsoft.com/office/powerpoint/2010/main" val="2711507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46</a:t>
            </a:fld>
            <a:endParaRPr lang="en-CA"/>
          </a:p>
        </p:txBody>
      </p:sp>
    </p:spTree>
    <p:extLst>
      <p:ext uri="{BB962C8B-B14F-4D97-AF65-F5344CB8AC3E}">
        <p14:creationId xmlns:p14="http://schemas.microsoft.com/office/powerpoint/2010/main" val="3902483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我们生活的世界本身就是一个三维的世界，例如我们身边的人物，物体，自然场景都是三维的，但是要将这些三维信息在计算机中表示，就需要将他们数字化。计算机中的三维内容可以主要表示为网格，点云或者体素等。</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5</a:t>
            </a:fld>
            <a:endParaRPr lang="en-CA"/>
          </a:p>
        </p:txBody>
      </p:sp>
    </p:spTree>
    <p:extLst>
      <p:ext uri="{BB962C8B-B14F-4D97-AF65-F5344CB8AC3E}">
        <p14:creationId xmlns:p14="http://schemas.microsoft.com/office/powerpoint/2010/main" val="3177402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三维内容在计算机图形学及其相关领域有广泛的应用，例如</a:t>
            </a:r>
            <a:r>
              <a:rPr lang="en-CA" altLang="zh-CN" dirty="0"/>
              <a:t>3D</a:t>
            </a:r>
            <a:r>
              <a:rPr lang="zh-CN" altLang="en-US" dirty="0"/>
              <a:t>游戏和电影特效。利用三维重建技术，还可以</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6</a:t>
            </a:fld>
            <a:endParaRPr lang="en-CA"/>
          </a:p>
        </p:txBody>
      </p:sp>
    </p:spTree>
    <p:extLst>
      <p:ext uri="{BB962C8B-B14F-4D97-AF65-F5344CB8AC3E}">
        <p14:creationId xmlns:p14="http://schemas.microsoft.com/office/powerpoint/2010/main" val="1964804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7</a:t>
            </a:fld>
            <a:endParaRPr lang="en-CA"/>
          </a:p>
        </p:txBody>
      </p:sp>
    </p:spTree>
    <p:extLst>
      <p:ext uri="{BB962C8B-B14F-4D97-AF65-F5344CB8AC3E}">
        <p14:creationId xmlns:p14="http://schemas.microsoft.com/office/powerpoint/2010/main" val="3991091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目前，在实际应用中，三维场景建模的主要方法是通过在三维建模软件中逐步放入单个的三维模型，并调整其位置。</a:t>
            </a:r>
            <a:endParaRPr lang="en-CA" altLang="zh-CN" dirty="0"/>
          </a:p>
          <a:p>
            <a:r>
              <a:rPr lang="zh-CN" altLang="en-US" dirty="0"/>
              <a:t>这个过程需要一定的三维建模技巧，对新手不友好，在创建复杂的场景时费时费力。</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8</a:t>
            </a:fld>
            <a:endParaRPr lang="en-CA"/>
          </a:p>
        </p:txBody>
      </p:sp>
    </p:spTree>
    <p:extLst>
      <p:ext uri="{BB962C8B-B14F-4D97-AF65-F5344CB8AC3E}">
        <p14:creationId xmlns:p14="http://schemas.microsoft.com/office/powerpoint/2010/main" val="1418464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为了解决这个问题，学术界提出的主要方法是进行数据驱动的三维场景建模。</a:t>
            </a:r>
            <a:endParaRPr lang="en-CA" altLang="zh-CN" dirty="0"/>
          </a:p>
          <a:p>
            <a:r>
              <a:rPr lang="zh-CN" altLang="en-US" dirty="0"/>
              <a:t>我</a:t>
            </a:r>
            <a:r>
              <a:rPr lang="en-CA" altLang="zh-CN" dirty="0"/>
              <a:t>PhD</a:t>
            </a:r>
            <a:r>
              <a:rPr lang="zh-CN" altLang="en-US" dirty="0"/>
              <a:t>期间在这个方向上共完成了三项工作，包括基于聚焦点的场景分析，动作驱动的场景生成和语言驱动的场景生成。</a:t>
            </a:r>
            <a:endParaRPr lang="en-CA" altLang="zh-CN" dirty="0"/>
          </a:p>
          <a:p>
            <a:r>
              <a:rPr lang="zh-CN" altLang="en-US" dirty="0"/>
              <a:t>这三个工作分别发表在了</a:t>
            </a:r>
            <a:r>
              <a:rPr lang="en-CA" altLang="zh-CN" dirty="0"/>
              <a:t>S</a:t>
            </a:r>
            <a:r>
              <a:rPr lang="en-US" altLang="zh-CN" dirty="0" err="1"/>
              <a:t>iggraph</a:t>
            </a:r>
            <a:r>
              <a:rPr lang="zh-CN" altLang="en-US" dirty="0"/>
              <a:t>和</a:t>
            </a:r>
            <a:r>
              <a:rPr lang="en-CA" altLang="zh-CN" dirty="0" err="1"/>
              <a:t>Siggraph</a:t>
            </a:r>
            <a:r>
              <a:rPr lang="en-CA" altLang="zh-CN" dirty="0"/>
              <a:t> Asia</a:t>
            </a:r>
            <a:r>
              <a:rPr lang="zh-CN" altLang="en-US" dirty="0"/>
              <a:t>上，为之后的相关工作奠定了一定的基础。</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10</a:t>
            </a:fld>
            <a:endParaRPr lang="en-CA"/>
          </a:p>
        </p:txBody>
      </p:sp>
    </p:spTree>
    <p:extLst>
      <p:ext uri="{BB962C8B-B14F-4D97-AF65-F5344CB8AC3E}">
        <p14:creationId xmlns:p14="http://schemas.microsoft.com/office/powerpoint/2010/main" val="2218297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Recall in our previous example, when we choose the yellow sub-scenes as focal points, the scenes on the right will be more similar.</a:t>
            </a:r>
          </a:p>
          <a:p>
            <a:r>
              <a:rPr lang="en-CA" dirty="0"/>
              <a:t>For the same set of scenes, when we choose another set of sub-scenes, we can get different similarity results.</a:t>
            </a:r>
          </a:p>
        </p:txBody>
      </p:sp>
      <p:sp>
        <p:nvSpPr>
          <p:cNvPr id="4" name="Slide Number Placeholder 3"/>
          <p:cNvSpPr>
            <a:spLocks noGrp="1"/>
          </p:cNvSpPr>
          <p:nvPr>
            <p:ph type="sldNum" sz="quarter" idx="10"/>
          </p:nvPr>
        </p:nvSpPr>
        <p:spPr/>
        <p:txBody>
          <a:bodyPr/>
          <a:lstStyle/>
          <a:p>
            <a:fld id="{064F4047-4078-4824-BA43-550E26D73261}" type="slidenum">
              <a:rPr lang="en-CA" smtClean="0"/>
              <a:t>15</a:t>
            </a:fld>
            <a:endParaRPr lang="en-CA"/>
          </a:p>
        </p:txBody>
      </p:sp>
    </p:spTree>
    <p:extLst>
      <p:ext uri="{BB962C8B-B14F-4D97-AF65-F5344CB8AC3E}">
        <p14:creationId xmlns:p14="http://schemas.microsoft.com/office/powerpoint/2010/main" val="1365246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zh-CN" altLang="en-US" dirty="0"/>
              <a:t>第一项工作是基于聚焦点的三维场景分析。给定一个三维场景的数据集，里面可能包括了各种类型的场景，比如卧室，起居室，餐厅等，有些复杂场景甚至包含了各种类型的子场景。</a:t>
            </a:r>
            <a:endParaRPr lang="en-CA" altLang="zh-CN" dirty="0"/>
          </a:p>
          <a:p>
            <a:r>
              <a:rPr lang="zh-CN" altLang="en-US" dirty="0"/>
              <a:t>我们提出了一种基于聚焦点的场景分析和聚类方法，该算法可以自动地提取出数据集中一些具有代表性的子场景，并将数据集根据这些子场景进行聚类。</a:t>
            </a:r>
            <a:endParaRPr lang="en-CA" altLang="zh-CN" dirty="0"/>
          </a:p>
          <a:p>
            <a:r>
              <a:rPr lang="zh-CN" altLang="en-US" dirty="0"/>
              <a:t>这样，我们就可以对整个数据集有一个比较直观的组织和理解。我们称这些具有代表性的子场景为聚焦点。</a:t>
            </a:r>
            <a:endParaRPr lang="en-CA" dirty="0"/>
          </a:p>
        </p:txBody>
      </p:sp>
      <p:sp>
        <p:nvSpPr>
          <p:cNvPr id="4" name="Slide Number Placeholder 3"/>
          <p:cNvSpPr>
            <a:spLocks noGrp="1"/>
          </p:cNvSpPr>
          <p:nvPr>
            <p:ph type="sldNum" sz="quarter" idx="5"/>
          </p:nvPr>
        </p:nvSpPr>
        <p:spPr/>
        <p:txBody>
          <a:bodyPr/>
          <a:lstStyle/>
          <a:p>
            <a:fld id="{064F4047-4078-4824-BA43-550E26D73261}" type="slidenum">
              <a:rPr lang="en-CA" smtClean="0"/>
              <a:t>16</a:t>
            </a:fld>
            <a:endParaRPr lang="en-CA"/>
          </a:p>
        </p:txBody>
      </p:sp>
    </p:spTree>
    <p:extLst>
      <p:ext uri="{BB962C8B-B14F-4D97-AF65-F5344CB8AC3E}">
        <p14:creationId xmlns:p14="http://schemas.microsoft.com/office/powerpoint/2010/main" val="1144723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6000">
                <a:solidFill>
                  <a:srgbClr val="002E72"/>
                </a:solidFill>
                <a:latin typeface="黑体" panose="02010609060101010101" pitchFamily="49" charset="-122"/>
                <a:ea typeface="黑体" panose="02010609060101010101" pitchFamily="49" charset="-122"/>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rgbClr val="002E7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B6D70221-8FD4-4927-B794-23EFC9EBADF4}" type="datetime1">
              <a:rPr lang="en-CA" smtClean="0"/>
              <a:t>2021-10-07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DC95AB2-2ADF-47D4-9F9F-591B17A5773C}" type="slidenum">
              <a:rPr lang="en-CA" smtClean="0"/>
              <a:t>‹#›</a:t>
            </a:fld>
            <a:endParaRPr lang="en-CA"/>
          </a:p>
        </p:txBody>
      </p:sp>
      <p:pic>
        <p:nvPicPr>
          <p:cNvPr id="8" name="Picture 7" descr="A picture containing text, clipart&#10;&#10;Description automatically generated">
            <a:extLst>
              <a:ext uri="{FF2B5EF4-FFF2-40B4-BE49-F238E27FC236}">
                <a16:creationId xmlns:a16="http://schemas.microsoft.com/office/drawing/2014/main" id="{DC02BB12-4ECC-4DB3-BEED-E4BDB5D896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89168" y="42507"/>
            <a:ext cx="1750431" cy="958525"/>
          </a:xfrm>
          <a:prstGeom prst="rect">
            <a:avLst/>
          </a:prstGeom>
        </p:spPr>
      </p:pic>
    </p:spTree>
    <p:extLst>
      <p:ext uri="{BB962C8B-B14F-4D97-AF65-F5344CB8AC3E}">
        <p14:creationId xmlns:p14="http://schemas.microsoft.com/office/powerpoint/2010/main" val="214523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23561"/>
            <a:ext cx="10515600" cy="632400"/>
          </a:xfrm>
        </p:spPr>
        <p:txBody>
          <a:bodyPr>
            <a:noAutofit/>
          </a:bodyPr>
          <a:lstStyle>
            <a:lvl1pPr>
              <a:defRPr sz="3600" b="1">
                <a:solidFill>
                  <a:srgbClr val="002E72"/>
                </a:solidFill>
                <a:latin typeface="+mn-lt"/>
                <a:ea typeface="黑体" panose="02010609060101010101" pitchFamily="49" charset="-122"/>
              </a:defRPr>
            </a:lvl1pPr>
          </a:lstStyle>
          <a:p>
            <a:r>
              <a:rPr lang="en-US" dirty="0"/>
              <a:t>Click to edit Master title style</a:t>
            </a:r>
          </a:p>
        </p:txBody>
      </p:sp>
      <p:sp>
        <p:nvSpPr>
          <p:cNvPr id="3" name="Content Placeholder 2"/>
          <p:cNvSpPr>
            <a:spLocks noGrp="1"/>
          </p:cNvSpPr>
          <p:nvPr>
            <p:ph idx="1"/>
          </p:nvPr>
        </p:nvSpPr>
        <p:spPr>
          <a:xfrm>
            <a:off x="838200" y="1180418"/>
            <a:ext cx="10515600" cy="4996546"/>
          </a:xfrm>
        </p:spPr>
        <p:txBody>
          <a:bodyPr/>
          <a:lstStyle>
            <a:lvl1pPr>
              <a:defRPr sz="2400" b="1">
                <a:latin typeface="+mn-lt"/>
                <a:ea typeface="等线" panose="02010600030101010101" pitchFamily="2" charset="-122"/>
              </a:defRPr>
            </a:lvl1pPr>
            <a:lvl2pPr>
              <a:defRPr sz="2000">
                <a:latin typeface="+mn-lt"/>
                <a:ea typeface="等线" panose="02010600030101010101" pitchFamily="2" charset="-122"/>
              </a:defRPr>
            </a:lvl2pPr>
            <a:lvl3pPr>
              <a:defRPr>
                <a:latin typeface="+mn-lt"/>
                <a:ea typeface="等线" panose="02010600030101010101" pitchFamily="2" charset="-122"/>
              </a:defRPr>
            </a:lvl3pPr>
            <a:lvl4pPr>
              <a:defRPr>
                <a:latin typeface="+mn-lt"/>
                <a:ea typeface="等线" panose="02010600030101010101" pitchFamily="2" charset="-122"/>
              </a:defRPr>
            </a:lvl4pPr>
            <a:lvl5pPr>
              <a:defRPr>
                <a:latin typeface="+mn-lt"/>
                <a:ea typeface="等线" panose="0201060003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4CF1E6D-CF9D-41F2-8342-7C6B0EFD9380}" type="datetime1">
              <a:rPr lang="en-CA" smtClean="0"/>
              <a:t>2021-10-07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1220450" y="6356350"/>
            <a:ext cx="548986" cy="365125"/>
          </a:xfrm>
        </p:spPr>
        <p:txBody>
          <a:bodyPr/>
          <a:lstStyle>
            <a:lvl1pPr>
              <a:defRPr sz="1800" b="1">
                <a:solidFill>
                  <a:srgbClr val="002E72"/>
                </a:solidFill>
              </a:defRPr>
            </a:lvl1pPr>
          </a:lstStyle>
          <a:p>
            <a:fld id="{9F58998E-2429-314E-B86C-A079AABAA7E0}" type="slidenum">
              <a:rPr lang="en-US" smtClean="0"/>
              <a:pPr/>
              <a:t>‹#›</a:t>
            </a:fld>
            <a:endParaRPr lang="en-CA" dirty="0"/>
          </a:p>
        </p:txBody>
      </p:sp>
      <p:pic>
        <p:nvPicPr>
          <p:cNvPr id="9" name="Picture 8" descr="A picture containing text, clipart&#10;&#10;Description automatically generated">
            <a:extLst>
              <a:ext uri="{FF2B5EF4-FFF2-40B4-BE49-F238E27FC236}">
                <a16:creationId xmlns:a16="http://schemas.microsoft.com/office/drawing/2014/main" id="{A7944986-69C1-4D85-9A40-D3C730FAE6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89168" y="42507"/>
            <a:ext cx="1750431" cy="958525"/>
          </a:xfrm>
          <a:prstGeom prst="rect">
            <a:avLst/>
          </a:prstGeom>
        </p:spPr>
      </p:pic>
    </p:spTree>
    <p:extLst>
      <p:ext uri="{BB962C8B-B14F-4D97-AF65-F5344CB8AC3E}">
        <p14:creationId xmlns:p14="http://schemas.microsoft.com/office/powerpoint/2010/main" val="326367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12"/>
          <p:cNvSpPr>
            <a:spLocks noGrp="1"/>
          </p:cNvSpPr>
          <p:nvPr>
            <p:ph type="title"/>
          </p:nvPr>
        </p:nvSpPr>
        <p:spPr>
          <a:xfrm>
            <a:off x="2276232" y="2082560"/>
            <a:ext cx="7868137" cy="625473"/>
          </a:xfrm>
        </p:spPr>
        <p:txBody>
          <a:bodyPr>
            <a:noAutofit/>
          </a:bodyPr>
          <a:lstStyle>
            <a:lvl1pPr>
              <a:defRPr sz="3800" b="1">
                <a:solidFill>
                  <a:srgbClr val="0476BD"/>
                </a:solidFill>
              </a:defRPr>
            </a:lvl1pPr>
          </a:lstStyle>
          <a:p>
            <a:r>
              <a:rPr lang="en-US" dirty="0"/>
              <a:t>Click to edit Master title style</a:t>
            </a:r>
            <a:endParaRPr lang="en-CA" dirty="0"/>
          </a:p>
        </p:txBody>
      </p:sp>
      <p:sp>
        <p:nvSpPr>
          <p:cNvPr id="3" name="Slide Number Placeholder 9">
            <a:extLst>
              <a:ext uri="{FF2B5EF4-FFF2-40B4-BE49-F238E27FC236}">
                <a16:creationId xmlns:a16="http://schemas.microsoft.com/office/drawing/2014/main" id="{BBB13880-9C77-4113-8F72-86A82C17C9D0}"/>
              </a:ext>
            </a:extLst>
          </p:cNvPr>
          <p:cNvSpPr>
            <a:spLocks noGrp="1"/>
          </p:cNvSpPr>
          <p:nvPr>
            <p:ph type="sldNum" sz="quarter" idx="12"/>
          </p:nvPr>
        </p:nvSpPr>
        <p:spPr>
          <a:xfrm>
            <a:off x="9100671" y="6356352"/>
            <a:ext cx="2743200" cy="365125"/>
          </a:xfrm>
        </p:spPr>
        <p:txBody>
          <a:bodyPr/>
          <a:lstStyle>
            <a:lvl1pPr>
              <a:defRPr sz="1400" b="0">
                <a:solidFill>
                  <a:srgbClr val="31B596"/>
                </a:solidFill>
              </a:defRPr>
            </a:lvl1pPr>
          </a:lstStyle>
          <a:p>
            <a:fld id="{9F58998E-2429-314E-B86C-A079AABAA7E0}" type="slidenum">
              <a:rPr lang="en-US" smtClean="0"/>
              <a:pPr/>
              <a:t>‹#›</a:t>
            </a:fld>
            <a:endParaRPr lang="en-CA" dirty="0"/>
          </a:p>
        </p:txBody>
      </p:sp>
      <p:pic>
        <p:nvPicPr>
          <p:cNvPr id="5" name="Picture 4" descr="A picture containing text, clipart&#10;&#10;Description automatically generated">
            <a:extLst>
              <a:ext uri="{FF2B5EF4-FFF2-40B4-BE49-F238E27FC236}">
                <a16:creationId xmlns:a16="http://schemas.microsoft.com/office/drawing/2014/main" id="{8649C4FD-2605-490D-8F44-26F3829092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89168" y="42507"/>
            <a:ext cx="1750431" cy="958525"/>
          </a:xfrm>
          <a:prstGeom prst="rect">
            <a:avLst/>
          </a:prstGeom>
        </p:spPr>
      </p:pic>
    </p:spTree>
    <p:extLst>
      <p:ext uri="{BB962C8B-B14F-4D97-AF65-F5344CB8AC3E}">
        <p14:creationId xmlns:p14="http://schemas.microsoft.com/office/powerpoint/2010/main" val="37287674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980668-3367-4FC7-A83B-0B0611654BC3}" type="datetime1">
              <a:rPr lang="en-CA" smtClean="0"/>
              <a:t>2021-10-07</a:t>
            </a:fld>
            <a:endParaRPr lang="en-CA"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95AB2-2ADF-47D4-9F9F-591B17A5773C}" type="slidenum">
              <a:rPr lang="en-CA" smtClean="0"/>
              <a:t>‹#›</a:t>
            </a:fld>
            <a:endParaRPr lang="en-CA" dirty="0"/>
          </a:p>
        </p:txBody>
      </p:sp>
    </p:spTree>
    <p:extLst>
      <p:ext uri="{BB962C8B-B14F-4D97-AF65-F5344CB8AC3E}">
        <p14:creationId xmlns:p14="http://schemas.microsoft.com/office/powerpoint/2010/main" val="10578088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3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notesSlide" Target="../notesSlides/notesSlide9.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image" Target="../media/image51.png"/><Relationship Id="rId16" Type="http://schemas.openxmlformats.org/officeDocument/2006/relationships/image" Target="../media/image65.png"/><Relationship Id="rId20" Type="http://schemas.openxmlformats.org/officeDocument/2006/relationships/image" Target="../media/image69.png"/><Relationship Id="rId29"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28" Type="http://schemas.openxmlformats.org/officeDocument/2006/relationships/image" Target="../media/image47.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0.jpg"/><Relationship Id="rId4" Type="http://schemas.openxmlformats.org/officeDocument/2006/relationships/image" Target="../media/image89.jpg"/></Relationships>
</file>

<file path=ppt/slides/_rels/slide25.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87.png"/><Relationship Id="rId7" Type="http://schemas.openxmlformats.org/officeDocument/2006/relationships/image" Target="../media/image9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89.jp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0.png"/><Relationship Id="rId4" Type="http://schemas.openxmlformats.org/officeDocument/2006/relationships/image" Target="../media/image109.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jpeg"/></Relationships>
</file>

<file path=ppt/slides/_rels/slide36.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3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3.png"/></Relationships>
</file>

<file path=ppt/slides/_rels/slide42.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jpe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8286" y="2002252"/>
            <a:ext cx="8075428" cy="1924050"/>
          </a:xfrm>
        </p:spPr>
        <p:txBody>
          <a:bodyPr>
            <a:normAutofit/>
          </a:bodyPr>
          <a:lstStyle/>
          <a:p>
            <a:pPr algn="r">
              <a:lnSpc>
                <a:spcPct val="150000"/>
              </a:lnSpc>
            </a:pPr>
            <a:r>
              <a:rPr lang="zh-CN" altLang="en-US" sz="4000" b="1" dirty="0"/>
              <a:t>基于图形和视觉的智能内容创建</a:t>
            </a:r>
            <a:br>
              <a:rPr lang="en-CA" altLang="zh-CN" sz="4000" b="1" dirty="0"/>
            </a:br>
            <a:r>
              <a:rPr lang="en-CA" altLang="zh-CN" sz="3200" b="1" dirty="0"/>
              <a:t>--</a:t>
            </a:r>
            <a:r>
              <a:rPr lang="zh-CN" altLang="en-US" sz="3200" dirty="0"/>
              <a:t>人工智能导论</a:t>
            </a:r>
            <a:endParaRPr lang="en-CA" sz="4000" dirty="0">
              <a:latin typeface="+mj-ea"/>
              <a:ea typeface="+mj-ea"/>
            </a:endParaRPr>
          </a:p>
        </p:txBody>
      </p:sp>
      <p:sp>
        <p:nvSpPr>
          <p:cNvPr id="3" name="Subtitle 2"/>
          <p:cNvSpPr>
            <a:spLocks noGrp="1"/>
          </p:cNvSpPr>
          <p:nvPr>
            <p:ph type="subTitle" idx="1"/>
          </p:nvPr>
        </p:nvSpPr>
        <p:spPr>
          <a:xfrm>
            <a:off x="2667000" y="4346406"/>
            <a:ext cx="6858000" cy="2190750"/>
          </a:xfrm>
        </p:spPr>
        <p:txBody>
          <a:bodyPr>
            <a:normAutofit/>
          </a:bodyPr>
          <a:lstStyle/>
          <a:p>
            <a:r>
              <a:rPr lang="zh-CN" altLang="en-US" sz="2800" dirty="0">
                <a:latin typeface="+mn-ea"/>
              </a:rPr>
              <a:t>马锐</a:t>
            </a:r>
            <a:endParaRPr lang="en-CA" altLang="zh-CN" sz="2800" dirty="0">
              <a:latin typeface="+mn-ea"/>
            </a:endParaRPr>
          </a:p>
          <a:p>
            <a:r>
              <a:rPr lang="zh-CN" altLang="en-US" sz="2800" dirty="0">
                <a:latin typeface="+mn-ea"/>
              </a:rPr>
              <a:t>吉林大学人工智能学院</a:t>
            </a:r>
            <a:endParaRPr lang="en-CA" altLang="zh-CN" sz="2800" dirty="0">
              <a:latin typeface="+mn-ea"/>
            </a:endParaRPr>
          </a:p>
          <a:p>
            <a:r>
              <a:rPr lang="en-CA" sz="2800" dirty="0">
                <a:latin typeface="+mn-ea"/>
              </a:rPr>
              <a:t>2021.10.06</a:t>
            </a:r>
          </a:p>
        </p:txBody>
      </p:sp>
      <p:sp>
        <p:nvSpPr>
          <p:cNvPr id="4" name="AutoShape 2" descr="人工智能学院2019">
            <a:extLst>
              <a:ext uri="{FF2B5EF4-FFF2-40B4-BE49-F238E27FC236}">
                <a16:creationId xmlns:a16="http://schemas.microsoft.com/office/drawing/2014/main" id="{CB182EA7-D91F-430E-8411-2C40284F0B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2647147453"/>
      </p:ext>
    </p:extLst>
  </p:cSld>
  <p:clrMapOvr>
    <a:masterClrMapping/>
  </p:clrMapOvr>
  <mc:AlternateContent xmlns:mc="http://schemas.openxmlformats.org/markup-compatibility/2006" xmlns:p14="http://schemas.microsoft.com/office/powerpoint/2010/main">
    <mc:Choice Requires="p14">
      <p:transition p14:dur="0" advTm="3909"/>
    </mc:Choice>
    <mc:Fallback xmlns="">
      <p:transition advTm="390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C4387D-4BFC-4E16-8580-C3E337679336}"/>
              </a:ext>
            </a:extLst>
          </p:cNvPr>
          <p:cNvSpPr>
            <a:spLocks noGrp="1"/>
          </p:cNvSpPr>
          <p:nvPr>
            <p:ph type="title"/>
          </p:nvPr>
        </p:nvSpPr>
        <p:spPr/>
        <p:txBody>
          <a:bodyPr>
            <a:normAutofit/>
          </a:bodyPr>
          <a:lstStyle/>
          <a:p>
            <a:r>
              <a:rPr lang="zh-CN" altLang="en-US" dirty="0"/>
              <a:t>智能化和可控化的三维内容建模</a:t>
            </a:r>
            <a:endParaRPr lang="en-CA" dirty="0"/>
          </a:p>
        </p:txBody>
      </p:sp>
      <p:sp>
        <p:nvSpPr>
          <p:cNvPr id="3" name="Slide Number Placeholder 2">
            <a:extLst>
              <a:ext uri="{FF2B5EF4-FFF2-40B4-BE49-F238E27FC236}">
                <a16:creationId xmlns:a16="http://schemas.microsoft.com/office/drawing/2014/main" id="{8FB68D43-2061-4647-924F-01D71A6ACFB9}"/>
              </a:ext>
            </a:extLst>
          </p:cNvPr>
          <p:cNvSpPr>
            <a:spLocks noGrp="1"/>
          </p:cNvSpPr>
          <p:nvPr>
            <p:ph type="sldNum" sz="quarter" idx="12"/>
          </p:nvPr>
        </p:nvSpPr>
        <p:spPr/>
        <p:txBody>
          <a:bodyPr/>
          <a:lstStyle/>
          <a:p>
            <a:fld id="{9F58998E-2429-314E-B86C-A079AABAA7E0}" type="slidenum">
              <a:rPr lang="en-US" smtClean="0"/>
              <a:pPr/>
              <a:t>10</a:t>
            </a:fld>
            <a:endParaRPr lang="en-CA" dirty="0"/>
          </a:p>
        </p:txBody>
      </p:sp>
      <p:grpSp>
        <p:nvGrpSpPr>
          <p:cNvPr id="15" name="Group 14">
            <a:extLst>
              <a:ext uri="{FF2B5EF4-FFF2-40B4-BE49-F238E27FC236}">
                <a16:creationId xmlns:a16="http://schemas.microsoft.com/office/drawing/2014/main" id="{4822ABC2-AE2D-4AA3-A43A-E4BDDC27ACF9}"/>
              </a:ext>
            </a:extLst>
          </p:cNvPr>
          <p:cNvGrpSpPr/>
          <p:nvPr/>
        </p:nvGrpSpPr>
        <p:grpSpPr>
          <a:xfrm>
            <a:off x="2776184" y="4404959"/>
            <a:ext cx="7089461" cy="2082354"/>
            <a:chOff x="2593483" y="4585369"/>
            <a:chExt cx="7089461" cy="2082354"/>
          </a:xfrm>
        </p:grpSpPr>
        <p:sp>
          <p:nvSpPr>
            <p:cNvPr id="20" name="Rectangle: Rounded Corners 19">
              <a:extLst>
                <a:ext uri="{FF2B5EF4-FFF2-40B4-BE49-F238E27FC236}">
                  <a16:creationId xmlns:a16="http://schemas.microsoft.com/office/drawing/2014/main" id="{DFDB5749-A01C-4DA2-B578-8A3BF4EA1E89}"/>
                </a:ext>
              </a:extLst>
            </p:cNvPr>
            <p:cNvSpPr/>
            <p:nvPr/>
          </p:nvSpPr>
          <p:spPr>
            <a:xfrm>
              <a:off x="2593483" y="458536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形状分析</a:t>
              </a:r>
              <a:endParaRPr lang="en-CA" b="1" dirty="0">
                <a:solidFill>
                  <a:schemeClr val="tx1"/>
                </a:solidFill>
                <a:latin typeface="+mn-ea"/>
              </a:endParaRPr>
            </a:p>
          </p:txBody>
        </p:sp>
        <p:sp>
          <p:nvSpPr>
            <p:cNvPr id="21" name="Rectangle: Rounded Corners 20">
              <a:extLst>
                <a:ext uri="{FF2B5EF4-FFF2-40B4-BE49-F238E27FC236}">
                  <a16:creationId xmlns:a16="http://schemas.microsoft.com/office/drawing/2014/main" id="{0B320852-E4E8-4287-8952-A88CC31DF056}"/>
                </a:ext>
              </a:extLst>
            </p:cNvPr>
            <p:cNvSpPr/>
            <p:nvPr/>
          </p:nvSpPr>
          <p:spPr>
            <a:xfrm>
              <a:off x="8283580" y="530828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三维视觉</a:t>
              </a:r>
              <a:endParaRPr lang="en-CA" b="1" dirty="0">
                <a:solidFill>
                  <a:schemeClr val="tx1"/>
                </a:solidFill>
                <a:latin typeface="+mn-ea"/>
              </a:endParaRPr>
            </a:p>
          </p:txBody>
        </p:sp>
        <p:sp>
          <p:nvSpPr>
            <p:cNvPr id="22" name="Rectangle: Rounded Corners 21">
              <a:extLst>
                <a:ext uri="{FF2B5EF4-FFF2-40B4-BE49-F238E27FC236}">
                  <a16:creationId xmlns:a16="http://schemas.microsoft.com/office/drawing/2014/main" id="{F38F4560-01F6-48F4-9033-8D695B50B0E0}"/>
                </a:ext>
              </a:extLst>
            </p:cNvPr>
            <p:cNvSpPr/>
            <p:nvPr/>
          </p:nvSpPr>
          <p:spPr>
            <a:xfrm>
              <a:off x="7534928" y="6031550"/>
              <a:ext cx="1384225" cy="63422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自然语言</a:t>
              </a:r>
              <a:br>
                <a:rPr lang="en-CA" altLang="zh-CN" b="1" dirty="0">
                  <a:solidFill>
                    <a:schemeClr val="tx1"/>
                  </a:solidFill>
                  <a:latin typeface="+mn-ea"/>
                </a:rPr>
              </a:br>
              <a:r>
                <a:rPr lang="zh-CN" altLang="en-US" b="1" dirty="0">
                  <a:solidFill>
                    <a:schemeClr val="tx1"/>
                  </a:solidFill>
                  <a:latin typeface="+mn-ea"/>
                </a:rPr>
                <a:t>处理</a:t>
              </a:r>
              <a:endParaRPr lang="en-CA" b="1" dirty="0">
                <a:solidFill>
                  <a:schemeClr val="tx1"/>
                </a:solidFill>
                <a:latin typeface="+mn-ea"/>
              </a:endParaRPr>
            </a:p>
          </p:txBody>
        </p:sp>
        <p:sp>
          <p:nvSpPr>
            <p:cNvPr id="23" name="Rectangle: Rounded Corners 22">
              <a:extLst>
                <a:ext uri="{FF2B5EF4-FFF2-40B4-BE49-F238E27FC236}">
                  <a16:creationId xmlns:a16="http://schemas.microsoft.com/office/drawing/2014/main" id="{1E71257F-69BF-45F0-BA02-12C9BB2B9A43}"/>
                </a:ext>
              </a:extLst>
            </p:cNvPr>
            <p:cNvSpPr/>
            <p:nvPr/>
          </p:nvSpPr>
          <p:spPr>
            <a:xfrm>
              <a:off x="8298719" y="458536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场景理解</a:t>
              </a:r>
              <a:endParaRPr lang="en-CA" b="1" dirty="0">
                <a:solidFill>
                  <a:schemeClr val="tx1"/>
                </a:solidFill>
                <a:latin typeface="+mn-ea"/>
              </a:endParaRPr>
            </a:p>
          </p:txBody>
        </p:sp>
        <p:sp>
          <p:nvSpPr>
            <p:cNvPr id="24" name="Oval 23">
              <a:extLst>
                <a:ext uri="{FF2B5EF4-FFF2-40B4-BE49-F238E27FC236}">
                  <a16:creationId xmlns:a16="http://schemas.microsoft.com/office/drawing/2014/main" id="{7CBEE7E1-EE12-4376-AFF1-3DC6FEE21858}"/>
                </a:ext>
              </a:extLst>
            </p:cNvPr>
            <p:cNvSpPr/>
            <p:nvPr/>
          </p:nvSpPr>
          <p:spPr>
            <a:xfrm>
              <a:off x="5125021" y="5686256"/>
              <a:ext cx="2035056" cy="899748"/>
            </a:xfrm>
            <a:prstGeom prst="ellipse">
              <a:avLst/>
            </a:prstGeom>
            <a:solidFill>
              <a:schemeClr val="accent6">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mn-ea"/>
                </a:rPr>
                <a:t>机器学习</a:t>
              </a:r>
              <a:endParaRPr lang="en-CA" sz="2000" b="1" dirty="0">
                <a:solidFill>
                  <a:schemeClr val="tx1"/>
                </a:solidFill>
                <a:latin typeface="+mn-ea"/>
              </a:endParaRPr>
            </a:p>
          </p:txBody>
        </p:sp>
        <p:sp>
          <p:nvSpPr>
            <p:cNvPr id="25" name="Rectangle: Rounded Corners 24">
              <a:extLst>
                <a:ext uri="{FF2B5EF4-FFF2-40B4-BE49-F238E27FC236}">
                  <a16:creationId xmlns:a16="http://schemas.microsoft.com/office/drawing/2014/main" id="{FE74AD17-A670-4EE8-8919-CCFD3A0B0EDC}"/>
                </a:ext>
              </a:extLst>
            </p:cNvPr>
            <p:cNvSpPr/>
            <p:nvPr/>
          </p:nvSpPr>
          <p:spPr>
            <a:xfrm>
              <a:off x="3365945" y="6033494"/>
              <a:ext cx="1384225" cy="634229"/>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结构化</a:t>
              </a:r>
              <a:br>
                <a:rPr lang="en-CA" altLang="zh-CN" b="1" dirty="0">
                  <a:solidFill>
                    <a:schemeClr val="tx1"/>
                  </a:solidFill>
                  <a:latin typeface="+mn-ea"/>
                </a:rPr>
              </a:br>
              <a:r>
                <a:rPr lang="zh-CN" altLang="en-US" b="1" dirty="0">
                  <a:solidFill>
                    <a:schemeClr val="tx1"/>
                  </a:solidFill>
                  <a:latin typeface="+mn-ea"/>
                </a:rPr>
                <a:t>建模</a:t>
              </a:r>
              <a:endParaRPr lang="en-CA" b="1" dirty="0">
                <a:solidFill>
                  <a:schemeClr val="tx1"/>
                </a:solidFill>
                <a:latin typeface="+mn-ea"/>
              </a:endParaRPr>
            </a:p>
          </p:txBody>
        </p:sp>
        <p:sp>
          <p:nvSpPr>
            <p:cNvPr id="26" name="Rectangle: Rounded Corners 25">
              <a:extLst>
                <a:ext uri="{FF2B5EF4-FFF2-40B4-BE49-F238E27FC236}">
                  <a16:creationId xmlns:a16="http://schemas.microsoft.com/office/drawing/2014/main" id="{5AD5F2CF-EA52-42DB-A255-91BB187A7ACA}"/>
                </a:ext>
              </a:extLst>
            </p:cNvPr>
            <p:cNvSpPr/>
            <p:nvPr/>
          </p:nvSpPr>
          <p:spPr>
            <a:xfrm>
              <a:off x="2593483" y="530828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mn-ea"/>
                </a:rPr>
                <a:t>动作建模</a:t>
              </a:r>
              <a:endParaRPr lang="en-CA" b="1" dirty="0">
                <a:solidFill>
                  <a:schemeClr val="tx1"/>
                </a:solidFill>
                <a:latin typeface="+mn-ea"/>
              </a:endParaRPr>
            </a:p>
          </p:txBody>
        </p:sp>
        <p:sp>
          <p:nvSpPr>
            <p:cNvPr id="27" name="Oval 26">
              <a:extLst>
                <a:ext uri="{FF2B5EF4-FFF2-40B4-BE49-F238E27FC236}">
                  <a16:creationId xmlns:a16="http://schemas.microsoft.com/office/drawing/2014/main" id="{001C9AA9-33D8-4713-B0C4-884639CFD72B}"/>
                </a:ext>
              </a:extLst>
            </p:cNvPr>
            <p:cNvSpPr/>
            <p:nvPr/>
          </p:nvSpPr>
          <p:spPr>
            <a:xfrm>
              <a:off x="4216093" y="4728006"/>
              <a:ext cx="2154968" cy="1292981"/>
            </a:xfrm>
            <a:prstGeom prst="ellipse">
              <a:avLst/>
            </a:prstGeom>
            <a:solidFill>
              <a:srgbClr val="0070C0">
                <a:alpha val="50196"/>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t>计算机</a:t>
              </a:r>
              <a:br>
                <a:rPr lang="en-CA" altLang="zh-CN" sz="2400" b="1" dirty="0"/>
              </a:br>
              <a:r>
                <a:rPr lang="zh-CN" altLang="en-US" sz="2400" b="1" dirty="0"/>
                <a:t>图形学</a:t>
              </a:r>
              <a:endParaRPr lang="en-CA" sz="2400" b="1" dirty="0"/>
            </a:p>
          </p:txBody>
        </p:sp>
        <p:sp>
          <p:nvSpPr>
            <p:cNvPr id="28" name="Oval 27">
              <a:extLst>
                <a:ext uri="{FF2B5EF4-FFF2-40B4-BE49-F238E27FC236}">
                  <a16:creationId xmlns:a16="http://schemas.microsoft.com/office/drawing/2014/main" id="{E8A62822-21A7-4BCB-A2FB-C46FAC2849BE}"/>
                </a:ext>
              </a:extLst>
            </p:cNvPr>
            <p:cNvSpPr/>
            <p:nvPr/>
          </p:nvSpPr>
          <p:spPr>
            <a:xfrm>
              <a:off x="5932717" y="4727878"/>
              <a:ext cx="2154968" cy="1292981"/>
            </a:xfrm>
            <a:prstGeom prst="ellipse">
              <a:avLst/>
            </a:prstGeom>
            <a:solidFill>
              <a:srgbClr val="0070C0">
                <a:alpha val="50196"/>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400" b="1" dirty="0"/>
                <a:t>计算机</a:t>
              </a:r>
              <a:br>
                <a:rPr lang="en-CA" altLang="zh-CN" sz="2400" b="1" dirty="0"/>
              </a:br>
              <a:r>
                <a:rPr lang="zh-CN" altLang="en-US" sz="2400" b="1" dirty="0"/>
                <a:t>视觉</a:t>
              </a:r>
              <a:endParaRPr lang="en-CA" sz="2400" b="1" dirty="0"/>
            </a:p>
          </p:txBody>
        </p:sp>
      </p:grpSp>
      <p:grpSp>
        <p:nvGrpSpPr>
          <p:cNvPr id="2" name="Group 1">
            <a:extLst>
              <a:ext uri="{FF2B5EF4-FFF2-40B4-BE49-F238E27FC236}">
                <a16:creationId xmlns:a16="http://schemas.microsoft.com/office/drawing/2014/main" id="{9CEA0481-2004-4ED3-8468-E8598C2DC102}"/>
              </a:ext>
            </a:extLst>
          </p:cNvPr>
          <p:cNvGrpSpPr/>
          <p:nvPr/>
        </p:nvGrpSpPr>
        <p:grpSpPr>
          <a:xfrm>
            <a:off x="439154" y="1275081"/>
            <a:ext cx="11313692" cy="2831034"/>
            <a:chOff x="277719" y="1439906"/>
            <a:chExt cx="11313692" cy="2831034"/>
          </a:xfrm>
        </p:grpSpPr>
        <p:pic>
          <p:nvPicPr>
            <p:cNvPr id="6" name="Picture 5">
              <a:extLst>
                <a:ext uri="{FF2B5EF4-FFF2-40B4-BE49-F238E27FC236}">
                  <a16:creationId xmlns:a16="http://schemas.microsoft.com/office/drawing/2014/main" id="{823D9B55-7670-4908-A025-D34F9F92A6A3}"/>
                </a:ext>
              </a:extLst>
            </p:cNvPr>
            <p:cNvPicPr>
              <a:picLocks noChangeAspect="1"/>
            </p:cNvPicPr>
            <p:nvPr/>
          </p:nvPicPr>
          <p:blipFill>
            <a:blip r:embed="rId3"/>
            <a:stretch>
              <a:fillRect/>
            </a:stretch>
          </p:blipFill>
          <p:spPr>
            <a:xfrm>
              <a:off x="448310" y="2185499"/>
              <a:ext cx="2456256" cy="2085441"/>
            </a:xfrm>
            <a:prstGeom prst="rect">
              <a:avLst/>
            </a:prstGeom>
          </p:spPr>
        </p:pic>
        <p:sp>
          <p:nvSpPr>
            <p:cNvPr id="7" name="TextBox 6">
              <a:extLst>
                <a:ext uri="{FF2B5EF4-FFF2-40B4-BE49-F238E27FC236}">
                  <a16:creationId xmlns:a16="http://schemas.microsoft.com/office/drawing/2014/main" id="{E2289F41-D341-4AC2-8647-043AEB337B77}"/>
                </a:ext>
              </a:extLst>
            </p:cNvPr>
            <p:cNvSpPr txBox="1"/>
            <p:nvPr/>
          </p:nvSpPr>
          <p:spPr>
            <a:xfrm>
              <a:off x="277719" y="1733180"/>
              <a:ext cx="2977467" cy="400110"/>
            </a:xfrm>
            <a:prstGeom prst="rect">
              <a:avLst/>
            </a:prstGeom>
            <a:noFill/>
          </p:spPr>
          <p:txBody>
            <a:bodyPr wrap="square" rtlCol="0">
              <a:spAutoFit/>
            </a:bodyPr>
            <a:lstStyle/>
            <a:p>
              <a:r>
                <a:rPr lang="zh-CN" altLang="en-US" sz="2000" b="1" dirty="0"/>
                <a:t>基于聚焦点的场景分析</a:t>
              </a:r>
              <a:endParaRPr lang="en-CA" sz="2000" i="1" dirty="0"/>
            </a:p>
          </p:txBody>
        </p:sp>
        <p:sp>
          <p:nvSpPr>
            <p:cNvPr id="8" name="TextBox 7">
              <a:extLst>
                <a:ext uri="{FF2B5EF4-FFF2-40B4-BE49-F238E27FC236}">
                  <a16:creationId xmlns:a16="http://schemas.microsoft.com/office/drawing/2014/main" id="{A5101F30-D5B1-4297-8C78-34594B61025D}"/>
                </a:ext>
              </a:extLst>
            </p:cNvPr>
            <p:cNvSpPr txBox="1"/>
            <p:nvPr/>
          </p:nvSpPr>
          <p:spPr>
            <a:xfrm>
              <a:off x="3629246" y="1733180"/>
              <a:ext cx="2530234" cy="400110"/>
            </a:xfrm>
            <a:prstGeom prst="rect">
              <a:avLst/>
            </a:prstGeom>
            <a:noFill/>
          </p:spPr>
          <p:txBody>
            <a:bodyPr wrap="square" rtlCol="0">
              <a:spAutoFit/>
            </a:bodyPr>
            <a:lstStyle/>
            <a:p>
              <a:r>
                <a:rPr lang="zh-CN" altLang="en-US" sz="2000" b="1" dirty="0"/>
                <a:t>动作驱动的场景生成</a:t>
              </a:r>
              <a:endParaRPr lang="en-CA" sz="2000" i="1" dirty="0"/>
            </a:p>
          </p:txBody>
        </p:sp>
        <p:pic>
          <p:nvPicPr>
            <p:cNvPr id="9" name="Picture 8">
              <a:extLst>
                <a:ext uri="{FF2B5EF4-FFF2-40B4-BE49-F238E27FC236}">
                  <a16:creationId xmlns:a16="http://schemas.microsoft.com/office/drawing/2014/main" id="{61BD270C-5476-4359-BDCB-A2F6F7530DF5}"/>
                </a:ext>
              </a:extLst>
            </p:cNvPr>
            <p:cNvPicPr>
              <a:picLocks noChangeAspect="1"/>
            </p:cNvPicPr>
            <p:nvPr/>
          </p:nvPicPr>
          <p:blipFill>
            <a:blip r:embed="rId4"/>
            <a:stretch>
              <a:fillRect/>
            </a:stretch>
          </p:blipFill>
          <p:spPr>
            <a:xfrm>
              <a:off x="3365945" y="2164198"/>
              <a:ext cx="2993223" cy="2085442"/>
            </a:xfrm>
            <a:prstGeom prst="rect">
              <a:avLst/>
            </a:prstGeom>
          </p:spPr>
        </p:pic>
        <p:grpSp>
          <p:nvGrpSpPr>
            <p:cNvPr id="13" name="Group 12">
              <a:extLst>
                <a:ext uri="{FF2B5EF4-FFF2-40B4-BE49-F238E27FC236}">
                  <a16:creationId xmlns:a16="http://schemas.microsoft.com/office/drawing/2014/main" id="{0612E803-D531-4A7C-A789-0568FB073D39}"/>
                </a:ext>
              </a:extLst>
            </p:cNvPr>
            <p:cNvGrpSpPr/>
            <p:nvPr/>
          </p:nvGrpSpPr>
          <p:grpSpPr>
            <a:xfrm>
              <a:off x="6784626" y="2199321"/>
              <a:ext cx="2232372" cy="2064140"/>
              <a:chOff x="6554239" y="2007800"/>
              <a:chExt cx="2232372" cy="2064140"/>
            </a:xfrm>
          </p:grpSpPr>
          <p:pic>
            <p:nvPicPr>
              <p:cNvPr id="10" name="Picture 9">
                <a:extLst>
                  <a:ext uri="{FF2B5EF4-FFF2-40B4-BE49-F238E27FC236}">
                    <a16:creationId xmlns:a16="http://schemas.microsoft.com/office/drawing/2014/main" id="{629D299D-3034-4687-A7AB-D656119EB91F}"/>
                  </a:ext>
                </a:extLst>
              </p:cNvPr>
              <p:cNvPicPr>
                <a:picLocks noChangeAspect="1"/>
              </p:cNvPicPr>
              <p:nvPr/>
            </p:nvPicPr>
            <p:blipFill>
              <a:blip r:embed="rId5"/>
              <a:stretch>
                <a:fillRect/>
              </a:stretch>
            </p:blipFill>
            <p:spPr>
              <a:xfrm>
                <a:off x="6825502" y="2517179"/>
                <a:ext cx="1689847" cy="1554761"/>
              </a:xfrm>
              <a:prstGeom prst="rect">
                <a:avLst/>
              </a:prstGeom>
            </p:spPr>
          </p:pic>
          <p:sp>
            <p:nvSpPr>
              <p:cNvPr id="11" name="Rectangle 10">
                <a:extLst>
                  <a:ext uri="{FF2B5EF4-FFF2-40B4-BE49-F238E27FC236}">
                    <a16:creationId xmlns:a16="http://schemas.microsoft.com/office/drawing/2014/main" id="{FF902BAA-5D1A-4A94-8061-A40A570D94D6}"/>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sp>
          <p:nvSpPr>
            <p:cNvPr id="12" name="TextBox 11">
              <a:extLst>
                <a:ext uri="{FF2B5EF4-FFF2-40B4-BE49-F238E27FC236}">
                  <a16:creationId xmlns:a16="http://schemas.microsoft.com/office/drawing/2014/main" id="{04CC426E-973F-494A-9117-94FFD8A722EB}"/>
                </a:ext>
              </a:extLst>
            </p:cNvPr>
            <p:cNvSpPr txBox="1"/>
            <p:nvPr/>
          </p:nvSpPr>
          <p:spPr>
            <a:xfrm>
              <a:off x="6625750" y="1733180"/>
              <a:ext cx="2799500" cy="400110"/>
            </a:xfrm>
            <a:prstGeom prst="rect">
              <a:avLst/>
            </a:prstGeom>
            <a:noFill/>
          </p:spPr>
          <p:txBody>
            <a:bodyPr wrap="square" rtlCol="0">
              <a:spAutoFit/>
            </a:bodyPr>
            <a:lstStyle/>
            <a:p>
              <a:r>
                <a:rPr lang="zh-CN" altLang="en-US" sz="2000" b="1" dirty="0"/>
                <a:t>语言驱动的场景生成</a:t>
              </a:r>
              <a:endParaRPr lang="en-CA" sz="2000" i="1" dirty="0"/>
            </a:p>
          </p:txBody>
        </p:sp>
        <p:pic>
          <p:nvPicPr>
            <p:cNvPr id="2050" name="Picture 2">
              <a:extLst>
                <a:ext uri="{FF2B5EF4-FFF2-40B4-BE49-F238E27FC236}">
                  <a16:creationId xmlns:a16="http://schemas.microsoft.com/office/drawing/2014/main" id="{97961EB2-C598-4EC7-A9EF-ABB506D701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9734" y="2147792"/>
              <a:ext cx="2093880" cy="20938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B0975FD-D1D4-4051-B9F8-67BE842C09F7}"/>
                </a:ext>
              </a:extLst>
            </p:cNvPr>
            <p:cNvSpPr txBox="1"/>
            <p:nvPr/>
          </p:nvSpPr>
          <p:spPr>
            <a:xfrm>
              <a:off x="9497531" y="1439906"/>
              <a:ext cx="2093880" cy="707886"/>
            </a:xfrm>
            <a:prstGeom prst="rect">
              <a:avLst/>
            </a:prstGeom>
            <a:noFill/>
          </p:spPr>
          <p:txBody>
            <a:bodyPr wrap="square" rtlCol="0">
              <a:spAutoFit/>
            </a:bodyPr>
            <a:lstStyle/>
            <a:p>
              <a:pPr algn="ctr"/>
              <a:r>
                <a:rPr lang="zh-CN" altLang="en-US" sz="2000" b="1" dirty="0"/>
                <a:t>具有结构感知的单视图重建</a:t>
              </a:r>
              <a:endParaRPr lang="en-CA" sz="2000" b="1" dirty="0"/>
            </a:p>
          </p:txBody>
        </p:sp>
      </p:grpSp>
    </p:spTree>
    <p:extLst>
      <p:ext uri="{BB962C8B-B14F-4D97-AF65-F5344CB8AC3E}">
        <p14:creationId xmlns:p14="http://schemas.microsoft.com/office/powerpoint/2010/main" val="360908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531FB-070C-470C-B825-7087CA536423}"/>
              </a:ext>
            </a:extLst>
          </p:cNvPr>
          <p:cNvSpPr>
            <a:spLocks noGrp="1"/>
          </p:cNvSpPr>
          <p:nvPr>
            <p:ph type="title"/>
          </p:nvPr>
        </p:nvSpPr>
        <p:spPr/>
        <p:txBody>
          <a:bodyPr/>
          <a:lstStyle/>
          <a:p>
            <a:r>
              <a:rPr lang="zh-CN" altLang="en-US" sz="3600" b="1" dirty="0"/>
              <a:t>基于聚焦点的场景分析</a:t>
            </a:r>
            <a:endParaRPr lang="en-CA" dirty="0"/>
          </a:p>
        </p:txBody>
      </p:sp>
      <p:sp>
        <p:nvSpPr>
          <p:cNvPr id="4" name="Slide Number Placeholder 3">
            <a:extLst>
              <a:ext uri="{FF2B5EF4-FFF2-40B4-BE49-F238E27FC236}">
                <a16:creationId xmlns:a16="http://schemas.microsoft.com/office/drawing/2014/main" id="{1C86B408-7C64-4469-9A3C-29AEDCC8FE74}"/>
              </a:ext>
            </a:extLst>
          </p:cNvPr>
          <p:cNvSpPr>
            <a:spLocks noGrp="1"/>
          </p:cNvSpPr>
          <p:nvPr>
            <p:ph type="sldNum" sz="quarter" idx="12"/>
          </p:nvPr>
        </p:nvSpPr>
        <p:spPr/>
        <p:txBody>
          <a:bodyPr/>
          <a:lstStyle/>
          <a:p>
            <a:fld id="{9F58998E-2429-314E-B86C-A079AABAA7E0}" type="slidenum">
              <a:rPr lang="en-US" smtClean="0"/>
              <a:pPr/>
              <a:t>11</a:t>
            </a:fld>
            <a:endParaRPr lang="en-CA" dirty="0"/>
          </a:p>
        </p:txBody>
      </p:sp>
      <p:pic>
        <p:nvPicPr>
          <p:cNvPr id="17" name="Picture 16">
            <a:extLst>
              <a:ext uri="{FF2B5EF4-FFF2-40B4-BE49-F238E27FC236}">
                <a16:creationId xmlns:a16="http://schemas.microsoft.com/office/drawing/2014/main" id="{9E94FFEB-9D57-4C8C-B55B-885C9C96E613}"/>
              </a:ext>
            </a:extLst>
          </p:cNvPr>
          <p:cNvPicPr>
            <a:picLocks noChangeAspect="1"/>
          </p:cNvPicPr>
          <p:nvPr/>
        </p:nvPicPr>
        <p:blipFill>
          <a:blip r:embed="rId2"/>
          <a:stretch>
            <a:fillRect/>
          </a:stretch>
        </p:blipFill>
        <p:spPr>
          <a:xfrm>
            <a:off x="448310" y="2185499"/>
            <a:ext cx="2456256" cy="2085441"/>
          </a:xfrm>
          <a:prstGeom prst="rect">
            <a:avLst/>
          </a:prstGeom>
        </p:spPr>
      </p:pic>
      <p:pic>
        <p:nvPicPr>
          <p:cNvPr id="20" name="Picture 19">
            <a:extLst>
              <a:ext uri="{FF2B5EF4-FFF2-40B4-BE49-F238E27FC236}">
                <a16:creationId xmlns:a16="http://schemas.microsoft.com/office/drawing/2014/main" id="{4FAEE0BA-876A-4417-BF3A-E5BFE879D297}"/>
              </a:ext>
            </a:extLst>
          </p:cNvPr>
          <p:cNvPicPr>
            <a:picLocks noChangeAspect="1"/>
          </p:cNvPicPr>
          <p:nvPr/>
        </p:nvPicPr>
        <p:blipFill>
          <a:blip r:embed="rId3"/>
          <a:stretch>
            <a:fillRect/>
          </a:stretch>
        </p:blipFill>
        <p:spPr>
          <a:xfrm>
            <a:off x="3365945" y="2164198"/>
            <a:ext cx="2993223" cy="2085442"/>
          </a:xfrm>
          <a:prstGeom prst="rect">
            <a:avLst/>
          </a:prstGeom>
        </p:spPr>
      </p:pic>
      <p:grpSp>
        <p:nvGrpSpPr>
          <p:cNvPr id="21" name="Group 20">
            <a:extLst>
              <a:ext uri="{FF2B5EF4-FFF2-40B4-BE49-F238E27FC236}">
                <a16:creationId xmlns:a16="http://schemas.microsoft.com/office/drawing/2014/main" id="{4632C209-2D5C-4FD2-8566-902B901C42ED}"/>
              </a:ext>
            </a:extLst>
          </p:cNvPr>
          <p:cNvGrpSpPr/>
          <p:nvPr/>
        </p:nvGrpSpPr>
        <p:grpSpPr>
          <a:xfrm>
            <a:off x="6784626" y="2199321"/>
            <a:ext cx="2232372" cy="2064140"/>
            <a:chOff x="6554239" y="2007800"/>
            <a:chExt cx="2232372" cy="2064140"/>
          </a:xfrm>
        </p:grpSpPr>
        <p:pic>
          <p:nvPicPr>
            <p:cNvPr id="22" name="Picture 21">
              <a:extLst>
                <a:ext uri="{FF2B5EF4-FFF2-40B4-BE49-F238E27FC236}">
                  <a16:creationId xmlns:a16="http://schemas.microsoft.com/office/drawing/2014/main" id="{BDA35808-5DE7-41D6-ADFC-0D5EC0BB96A3}"/>
                </a:ext>
              </a:extLst>
            </p:cNvPr>
            <p:cNvPicPr>
              <a:picLocks noChangeAspect="1"/>
            </p:cNvPicPr>
            <p:nvPr/>
          </p:nvPicPr>
          <p:blipFill>
            <a:blip r:embed="rId4"/>
            <a:stretch>
              <a:fillRect/>
            </a:stretch>
          </p:blipFill>
          <p:spPr>
            <a:xfrm>
              <a:off x="6825502" y="2517179"/>
              <a:ext cx="1689847" cy="1554761"/>
            </a:xfrm>
            <a:prstGeom prst="rect">
              <a:avLst/>
            </a:prstGeom>
          </p:spPr>
        </p:pic>
        <p:sp>
          <p:nvSpPr>
            <p:cNvPr id="23" name="Rectangle 22">
              <a:extLst>
                <a:ext uri="{FF2B5EF4-FFF2-40B4-BE49-F238E27FC236}">
                  <a16:creationId xmlns:a16="http://schemas.microsoft.com/office/drawing/2014/main" id="{85C1C19B-52BE-440F-86CF-F4EF33826930}"/>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pic>
        <p:nvPicPr>
          <p:cNvPr id="25" name="Picture 2">
            <a:extLst>
              <a:ext uri="{FF2B5EF4-FFF2-40B4-BE49-F238E27FC236}">
                <a16:creationId xmlns:a16="http://schemas.microsoft.com/office/drawing/2014/main" id="{2D789832-186B-45F6-B214-FC7678F84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734" y="2147792"/>
            <a:ext cx="2093880" cy="209388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2CAE33B-8D7E-4DCD-83A2-6AEEE4BFA7F4}"/>
              </a:ext>
            </a:extLst>
          </p:cNvPr>
          <p:cNvSpPr/>
          <p:nvPr/>
        </p:nvSpPr>
        <p:spPr>
          <a:xfrm>
            <a:off x="3365945" y="2007910"/>
            <a:ext cx="8644353"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E0148B75-4AB1-46CF-851D-A8EC42A95760}"/>
              </a:ext>
            </a:extLst>
          </p:cNvPr>
          <p:cNvSpPr txBox="1"/>
          <p:nvPr/>
        </p:nvSpPr>
        <p:spPr>
          <a:xfrm>
            <a:off x="1101368" y="4632053"/>
            <a:ext cx="10515599" cy="1138773"/>
          </a:xfrm>
          <a:prstGeom prst="rect">
            <a:avLst/>
          </a:prstGeom>
          <a:noFill/>
        </p:spPr>
        <p:txBody>
          <a:bodyPr wrap="square" rtlCol="0">
            <a:spAutoFit/>
          </a:bodyPr>
          <a:lstStyle/>
          <a:p>
            <a:r>
              <a:rPr lang="en-CA" altLang="zh-CN" sz="2200" b="1" dirty="0"/>
              <a:t>Organizing Heterogeneous Scene Collections through Contextual Focal Points</a:t>
            </a:r>
          </a:p>
          <a:p>
            <a:r>
              <a:rPr lang="en-CA" sz="2200" i="1" dirty="0"/>
              <a:t>[</a:t>
            </a:r>
            <a:r>
              <a:rPr lang="en-CA" sz="2400" i="1" dirty="0"/>
              <a:t>Xu and </a:t>
            </a:r>
            <a:r>
              <a:rPr lang="en-CA" sz="2400" b="1" i="1" dirty="0"/>
              <a:t>Ma</a:t>
            </a:r>
            <a:r>
              <a:rPr lang="en-CA" sz="2400" i="1" dirty="0"/>
              <a:t> et al., ACM Transactions on Graphics (</a:t>
            </a:r>
            <a:r>
              <a:rPr lang="en-CA" sz="2400" i="1" dirty="0" err="1"/>
              <a:t>Siggraph</a:t>
            </a:r>
            <a:r>
              <a:rPr lang="en-CA" sz="2400" i="1" dirty="0"/>
              <a:t> 2014)</a:t>
            </a:r>
            <a:r>
              <a:rPr lang="en-CA" sz="2200" i="1" dirty="0"/>
              <a:t>]</a:t>
            </a:r>
          </a:p>
          <a:p>
            <a:r>
              <a:rPr lang="en-CA" sz="2200" dirty="0"/>
              <a:t>(M</a:t>
            </a:r>
            <a:r>
              <a:rPr lang="en-US" altLang="zh-CN" sz="2200" dirty="0"/>
              <a:t>y first </a:t>
            </a:r>
            <a:r>
              <a:rPr lang="en-US" altLang="zh-CN" sz="2200" dirty="0" err="1"/>
              <a:t>Siggraph</a:t>
            </a:r>
            <a:r>
              <a:rPr lang="en-US" altLang="zh-CN" sz="2200" dirty="0"/>
              <a:t> paper!)</a:t>
            </a:r>
            <a:endParaRPr lang="en-CA" sz="2200" dirty="0"/>
          </a:p>
        </p:txBody>
      </p:sp>
    </p:spTree>
    <p:extLst>
      <p:ext uri="{BB962C8B-B14F-4D97-AF65-F5344CB8AC3E}">
        <p14:creationId xmlns:p14="http://schemas.microsoft.com/office/powerpoint/2010/main" val="333259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7BBC6-184E-48C1-895F-8CC55BCF90EF}"/>
              </a:ext>
            </a:extLst>
          </p:cNvPr>
          <p:cNvSpPr>
            <a:spLocks noGrp="1"/>
          </p:cNvSpPr>
          <p:nvPr>
            <p:ph type="title"/>
          </p:nvPr>
        </p:nvSpPr>
        <p:spPr/>
        <p:txBody>
          <a:bodyPr/>
          <a:lstStyle/>
          <a:p>
            <a:r>
              <a:rPr lang="zh-CN" altLang="en-US" dirty="0"/>
              <a:t>场景分析和理解</a:t>
            </a:r>
            <a:endParaRPr lang="en-CA" dirty="0"/>
          </a:p>
        </p:txBody>
      </p:sp>
      <p:sp>
        <p:nvSpPr>
          <p:cNvPr id="3" name="Content Placeholder 2">
            <a:extLst>
              <a:ext uri="{FF2B5EF4-FFF2-40B4-BE49-F238E27FC236}">
                <a16:creationId xmlns:a16="http://schemas.microsoft.com/office/drawing/2014/main" id="{A68FAC15-5FD3-4BEA-AB3E-CCC565E0852E}"/>
              </a:ext>
            </a:extLst>
          </p:cNvPr>
          <p:cNvSpPr>
            <a:spLocks noGrp="1"/>
          </p:cNvSpPr>
          <p:nvPr>
            <p:ph idx="1"/>
          </p:nvPr>
        </p:nvSpPr>
        <p:spPr/>
        <p:txBody>
          <a:bodyPr/>
          <a:lstStyle/>
          <a:p>
            <a:r>
              <a:rPr lang="zh-CN" altLang="en-US" dirty="0"/>
              <a:t>目标：从已有数据集中提取先验知识，为后续的场景建模提供指导</a:t>
            </a:r>
            <a:endParaRPr lang="en-CA" altLang="zh-CN" dirty="0"/>
          </a:p>
          <a:p>
            <a:r>
              <a:rPr lang="zh-CN" altLang="en-US" dirty="0"/>
              <a:t>挑战：数据集中的场景种类复杂 </a:t>
            </a:r>
            <a:r>
              <a:rPr lang="en-CA" altLang="zh-CN" dirty="0"/>
              <a:t>(</a:t>
            </a:r>
            <a:r>
              <a:rPr lang="en-CA" altLang="zh-CN" dirty="0">
                <a:solidFill>
                  <a:srgbClr val="FF0000"/>
                </a:solidFill>
              </a:rPr>
              <a:t>heterogenous</a:t>
            </a:r>
            <a:r>
              <a:rPr lang="en-CA" altLang="zh-CN" dirty="0"/>
              <a:t>)</a:t>
            </a:r>
            <a:r>
              <a:rPr lang="zh-CN" altLang="en-US" dirty="0"/>
              <a:t>，场景并非结构化表示</a:t>
            </a:r>
            <a:endParaRPr lang="en-CA" dirty="0"/>
          </a:p>
        </p:txBody>
      </p:sp>
      <p:sp>
        <p:nvSpPr>
          <p:cNvPr id="4" name="Slide Number Placeholder 3">
            <a:extLst>
              <a:ext uri="{FF2B5EF4-FFF2-40B4-BE49-F238E27FC236}">
                <a16:creationId xmlns:a16="http://schemas.microsoft.com/office/drawing/2014/main" id="{9DF59CAB-055F-4421-9469-E9B5F7244637}"/>
              </a:ext>
            </a:extLst>
          </p:cNvPr>
          <p:cNvSpPr>
            <a:spLocks noGrp="1"/>
          </p:cNvSpPr>
          <p:nvPr>
            <p:ph type="sldNum" sz="quarter" idx="12"/>
          </p:nvPr>
        </p:nvSpPr>
        <p:spPr/>
        <p:txBody>
          <a:bodyPr/>
          <a:lstStyle/>
          <a:p>
            <a:fld id="{9F58998E-2429-314E-B86C-A079AABAA7E0}" type="slidenum">
              <a:rPr lang="en-US" smtClean="0"/>
              <a:pPr/>
              <a:t>12</a:t>
            </a:fld>
            <a:endParaRPr lang="en-CA" dirty="0"/>
          </a:p>
        </p:txBody>
      </p:sp>
      <p:pic>
        <p:nvPicPr>
          <p:cNvPr id="14" name="Picture 13">
            <a:extLst>
              <a:ext uri="{FF2B5EF4-FFF2-40B4-BE49-F238E27FC236}">
                <a16:creationId xmlns:a16="http://schemas.microsoft.com/office/drawing/2014/main" id="{BB24B7A9-5317-4EC6-A26F-6A17DD2CEB0C}"/>
              </a:ext>
            </a:extLst>
          </p:cNvPr>
          <p:cNvPicPr>
            <a:picLocks noChangeAspect="1"/>
          </p:cNvPicPr>
          <p:nvPr/>
        </p:nvPicPr>
        <p:blipFill rotWithShape="1">
          <a:blip r:embed="rId2"/>
          <a:srcRect t="1" b="44081"/>
          <a:stretch/>
        </p:blipFill>
        <p:spPr>
          <a:xfrm>
            <a:off x="1588289" y="2416488"/>
            <a:ext cx="9015421" cy="3261094"/>
          </a:xfrm>
          <a:prstGeom prst="rect">
            <a:avLst/>
          </a:prstGeom>
        </p:spPr>
      </p:pic>
    </p:spTree>
    <p:extLst>
      <p:ext uri="{BB962C8B-B14F-4D97-AF65-F5344CB8AC3E}">
        <p14:creationId xmlns:p14="http://schemas.microsoft.com/office/powerpoint/2010/main" val="1215419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B7B7E-EECD-4A58-AF93-BE751A533D1B}"/>
              </a:ext>
            </a:extLst>
          </p:cNvPr>
          <p:cNvSpPr>
            <a:spLocks noGrp="1"/>
          </p:cNvSpPr>
          <p:nvPr>
            <p:ph type="title"/>
          </p:nvPr>
        </p:nvSpPr>
        <p:spPr/>
        <p:txBody>
          <a:bodyPr/>
          <a:lstStyle/>
          <a:p>
            <a:r>
              <a:rPr lang="zh-CN" altLang="en-US" dirty="0"/>
              <a:t>场景分析相关工作</a:t>
            </a:r>
            <a:endParaRPr lang="en-CA" dirty="0"/>
          </a:p>
        </p:txBody>
      </p:sp>
      <p:sp>
        <p:nvSpPr>
          <p:cNvPr id="3" name="Content Placeholder 2">
            <a:extLst>
              <a:ext uri="{FF2B5EF4-FFF2-40B4-BE49-F238E27FC236}">
                <a16:creationId xmlns:a16="http://schemas.microsoft.com/office/drawing/2014/main" id="{FC0D987F-A2F4-4687-BB9E-0B86B55B9D49}"/>
              </a:ext>
            </a:extLst>
          </p:cNvPr>
          <p:cNvSpPr>
            <a:spLocks noGrp="1"/>
          </p:cNvSpPr>
          <p:nvPr>
            <p:ph idx="1"/>
          </p:nvPr>
        </p:nvSpPr>
        <p:spPr/>
        <p:txBody>
          <a:bodyPr/>
          <a:lstStyle/>
          <a:p>
            <a:r>
              <a:rPr lang="zh-CN" altLang="en-US" dirty="0"/>
              <a:t>基于结构图的场景表示和场景分析 </a:t>
            </a:r>
            <a:r>
              <a:rPr lang="en-CA" altLang="zh-CN" dirty="0"/>
              <a:t>[Fisher et al., 2011]</a:t>
            </a:r>
            <a:endParaRPr lang="en-CA" dirty="0"/>
          </a:p>
        </p:txBody>
      </p:sp>
      <p:sp>
        <p:nvSpPr>
          <p:cNvPr id="4" name="Slide Number Placeholder 3">
            <a:extLst>
              <a:ext uri="{FF2B5EF4-FFF2-40B4-BE49-F238E27FC236}">
                <a16:creationId xmlns:a16="http://schemas.microsoft.com/office/drawing/2014/main" id="{96E81787-381B-436D-B19C-E6ABF27D4DB0}"/>
              </a:ext>
            </a:extLst>
          </p:cNvPr>
          <p:cNvSpPr>
            <a:spLocks noGrp="1"/>
          </p:cNvSpPr>
          <p:nvPr>
            <p:ph type="sldNum" sz="quarter" idx="12"/>
          </p:nvPr>
        </p:nvSpPr>
        <p:spPr/>
        <p:txBody>
          <a:bodyPr/>
          <a:lstStyle/>
          <a:p>
            <a:fld id="{9F58998E-2429-314E-B86C-A079AABAA7E0}" type="slidenum">
              <a:rPr lang="en-US" smtClean="0"/>
              <a:pPr/>
              <a:t>13</a:t>
            </a:fld>
            <a:endParaRPr lang="en-CA" dirty="0"/>
          </a:p>
        </p:txBody>
      </p:sp>
      <p:grpSp>
        <p:nvGrpSpPr>
          <p:cNvPr id="9" name="Group 8">
            <a:extLst>
              <a:ext uri="{FF2B5EF4-FFF2-40B4-BE49-F238E27FC236}">
                <a16:creationId xmlns:a16="http://schemas.microsoft.com/office/drawing/2014/main" id="{A5855C8D-8C20-44FC-BF55-CCEF411864BA}"/>
              </a:ext>
            </a:extLst>
          </p:cNvPr>
          <p:cNvGrpSpPr/>
          <p:nvPr/>
        </p:nvGrpSpPr>
        <p:grpSpPr>
          <a:xfrm>
            <a:off x="2021346" y="2029539"/>
            <a:ext cx="8427676" cy="4057427"/>
            <a:chOff x="2643692" y="2063493"/>
            <a:chExt cx="7387771" cy="3556775"/>
          </a:xfrm>
        </p:grpSpPr>
        <p:pic>
          <p:nvPicPr>
            <p:cNvPr id="5" name="Picture 4">
              <a:extLst>
                <a:ext uri="{FF2B5EF4-FFF2-40B4-BE49-F238E27FC236}">
                  <a16:creationId xmlns:a16="http://schemas.microsoft.com/office/drawing/2014/main" id="{3071B23D-6778-4C6A-A64A-D43D423309D9}"/>
                </a:ext>
              </a:extLst>
            </p:cNvPr>
            <p:cNvPicPr>
              <a:picLocks noChangeAspect="1"/>
            </p:cNvPicPr>
            <p:nvPr/>
          </p:nvPicPr>
          <p:blipFill>
            <a:blip r:embed="rId2"/>
            <a:stretch>
              <a:fillRect/>
            </a:stretch>
          </p:blipFill>
          <p:spPr>
            <a:xfrm>
              <a:off x="2643692" y="2063493"/>
              <a:ext cx="3131962" cy="2903179"/>
            </a:xfrm>
            <a:prstGeom prst="rect">
              <a:avLst/>
            </a:prstGeom>
          </p:spPr>
        </p:pic>
        <p:pic>
          <p:nvPicPr>
            <p:cNvPr id="6" name="Picture 5">
              <a:extLst>
                <a:ext uri="{FF2B5EF4-FFF2-40B4-BE49-F238E27FC236}">
                  <a16:creationId xmlns:a16="http://schemas.microsoft.com/office/drawing/2014/main" id="{E595B3F8-90DB-4A60-B4FF-246153A827DE}"/>
                </a:ext>
              </a:extLst>
            </p:cNvPr>
            <p:cNvPicPr>
              <a:picLocks noChangeAspect="1"/>
            </p:cNvPicPr>
            <p:nvPr/>
          </p:nvPicPr>
          <p:blipFill>
            <a:blip r:embed="rId3"/>
            <a:stretch>
              <a:fillRect/>
            </a:stretch>
          </p:blipFill>
          <p:spPr>
            <a:xfrm>
              <a:off x="6523439" y="2222465"/>
              <a:ext cx="3264003" cy="2744208"/>
            </a:xfrm>
            <a:prstGeom prst="rect">
              <a:avLst/>
            </a:prstGeom>
          </p:spPr>
        </p:pic>
        <p:sp>
          <p:nvSpPr>
            <p:cNvPr id="7" name="TextBox 6">
              <a:extLst>
                <a:ext uri="{FF2B5EF4-FFF2-40B4-BE49-F238E27FC236}">
                  <a16:creationId xmlns:a16="http://schemas.microsoft.com/office/drawing/2014/main" id="{A7CAAE8D-A2D1-48D5-907E-A47AD6DA337E}"/>
                </a:ext>
              </a:extLst>
            </p:cNvPr>
            <p:cNvSpPr txBox="1"/>
            <p:nvPr/>
          </p:nvSpPr>
          <p:spPr>
            <a:xfrm>
              <a:off x="3291133" y="4999728"/>
              <a:ext cx="1920726" cy="620539"/>
            </a:xfrm>
            <a:prstGeom prst="rect">
              <a:avLst/>
            </a:prstGeom>
            <a:noFill/>
          </p:spPr>
          <p:txBody>
            <a:bodyPr wrap="square" rtlCol="0">
              <a:spAutoFit/>
            </a:bodyPr>
            <a:lstStyle/>
            <a:p>
              <a:r>
                <a:rPr lang="zh-CN" altLang="en-US" sz="2000" b="1" dirty="0"/>
                <a:t>场景结构图 </a:t>
              </a:r>
              <a:br>
                <a:rPr lang="en-CA" altLang="zh-CN" sz="2000" b="1" dirty="0"/>
              </a:br>
              <a:r>
                <a:rPr lang="en-CA" altLang="zh-CN" sz="2000" b="1" dirty="0"/>
                <a:t>(Structure Graph)</a:t>
              </a:r>
              <a:endParaRPr lang="en-CA" sz="2000" b="1" dirty="0"/>
            </a:p>
          </p:txBody>
        </p:sp>
        <p:sp>
          <p:nvSpPr>
            <p:cNvPr id="8" name="TextBox 7">
              <a:extLst>
                <a:ext uri="{FF2B5EF4-FFF2-40B4-BE49-F238E27FC236}">
                  <a16:creationId xmlns:a16="http://schemas.microsoft.com/office/drawing/2014/main" id="{5D12E2AF-32A3-4081-8E72-D569A49641DC}"/>
                </a:ext>
              </a:extLst>
            </p:cNvPr>
            <p:cNvSpPr txBox="1"/>
            <p:nvPr/>
          </p:nvSpPr>
          <p:spPr>
            <a:xfrm>
              <a:off x="7590313" y="4999729"/>
              <a:ext cx="2441150" cy="620539"/>
            </a:xfrm>
            <a:prstGeom prst="rect">
              <a:avLst/>
            </a:prstGeom>
            <a:noFill/>
          </p:spPr>
          <p:txBody>
            <a:bodyPr wrap="square" rtlCol="0">
              <a:spAutoFit/>
            </a:bodyPr>
            <a:lstStyle/>
            <a:p>
              <a:r>
                <a:rPr lang="zh-CN" altLang="en-US" sz="2000" b="1" dirty="0"/>
                <a:t>结构图比较</a:t>
              </a:r>
              <a:endParaRPr lang="en-CA" sz="2000" b="1" dirty="0"/>
            </a:p>
            <a:p>
              <a:r>
                <a:rPr lang="en-CA" sz="2000" b="1" dirty="0"/>
                <a:t>(Graph Kernel)</a:t>
              </a:r>
            </a:p>
          </p:txBody>
        </p:sp>
      </p:grpSp>
    </p:spTree>
    <p:extLst>
      <p:ext uri="{BB962C8B-B14F-4D97-AF65-F5344CB8AC3E}">
        <p14:creationId xmlns:p14="http://schemas.microsoft.com/office/powerpoint/2010/main" val="3139119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BEB5E-7204-48A8-B481-CDEB9671A8B2}"/>
              </a:ext>
            </a:extLst>
          </p:cNvPr>
          <p:cNvSpPr>
            <a:spLocks noGrp="1"/>
          </p:cNvSpPr>
          <p:nvPr>
            <p:ph type="title"/>
          </p:nvPr>
        </p:nvSpPr>
        <p:spPr/>
        <p:txBody>
          <a:bodyPr/>
          <a:lstStyle/>
          <a:p>
            <a:r>
              <a:rPr lang="zh-CN" altLang="en-US" dirty="0"/>
              <a:t>如何比较复杂场景？</a:t>
            </a:r>
            <a:endParaRPr lang="en-CA" dirty="0"/>
          </a:p>
        </p:txBody>
      </p:sp>
      <p:sp>
        <p:nvSpPr>
          <p:cNvPr id="3" name="Content Placeholder 2">
            <a:extLst>
              <a:ext uri="{FF2B5EF4-FFF2-40B4-BE49-F238E27FC236}">
                <a16:creationId xmlns:a16="http://schemas.microsoft.com/office/drawing/2014/main" id="{2B42E467-EDCA-4479-8A10-436EE180446B}"/>
              </a:ext>
            </a:extLst>
          </p:cNvPr>
          <p:cNvSpPr>
            <a:spLocks noGrp="1"/>
          </p:cNvSpPr>
          <p:nvPr>
            <p:ph idx="1"/>
          </p:nvPr>
        </p:nvSpPr>
        <p:spPr/>
        <p:txBody>
          <a:bodyPr/>
          <a:lstStyle/>
          <a:p>
            <a:endParaRPr lang="en-CA" dirty="0"/>
          </a:p>
        </p:txBody>
      </p:sp>
      <p:sp>
        <p:nvSpPr>
          <p:cNvPr id="4" name="Slide Number Placeholder 3">
            <a:extLst>
              <a:ext uri="{FF2B5EF4-FFF2-40B4-BE49-F238E27FC236}">
                <a16:creationId xmlns:a16="http://schemas.microsoft.com/office/drawing/2014/main" id="{65CD426B-A829-4F59-8162-0DF2B86DE0DE}"/>
              </a:ext>
            </a:extLst>
          </p:cNvPr>
          <p:cNvSpPr>
            <a:spLocks noGrp="1"/>
          </p:cNvSpPr>
          <p:nvPr>
            <p:ph type="sldNum" sz="quarter" idx="12"/>
          </p:nvPr>
        </p:nvSpPr>
        <p:spPr/>
        <p:txBody>
          <a:bodyPr/>
          <a:lstStyle/>
          <a:p>
            <a:fld id="{9F58998E-2429-314E-B86C-A079AABAA7E0}" type="slidenum">
              <a:rPr lang="en-US" smtClean="0"/>
              <a:pPr/>
              <a:t>14</a:t>
            </a:fld>
            <a:endParaRPr lang="en-CA" dirty="0"/>
          </a:p>
        </p:txBody>
      </p:sp>
      <p:grpSp>
        <p:nvGrpSpPr>
          <p:cNvPr id="5" name="Group 4">
            <a:extLst>
              <a:ext uri="{FF2B5EF4-FFF2-40B4-BE49-F238E27FC236}">
                <a16:creationId xmlns:a16="http://schemas.microsoft.com/office/drawing/2014/main" id="{1922D7EB-4D00-488F-831D-2D8BDFE71AAD}"/>
              </a:ext>
            </a:extLst>
          </p:cNvPr>
          <p:cNvGrpSpPr/>
          <p:nvPr/>
        </p:nvGrpSpPr>
        <p:grpSpPr>
          <a:xfrm>
            <a:off x="1877255" y="1905304"/>
            <a:ext cx="8437490" cy="4213313"/>
            <a:chOff x="584994" y="1693736"/>
            <a:chExt cx="7200678" cy="3595703"/>
          </a:xfrm>
        </p:grpSpPr>
        <p:pic>
          <p:nvPicPr>
            <p:cNvPr id="6" name="Picture 2">
              <a:extLst>
                <a:ext uri="{FF2B5EF4-FFF2-40B4-BE49-F238E27FC236}">
                  <a16:creationId xmlns:a16="http://schemas.microsoft.com/office/drawing/2014/main" id="{D8DA9541-9D5F-4E4C-BF16-98B7EC822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1135" y="3598405"/>
              <a:ext cx="2192479" cy="1691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205DCAB5-4751-4635-AA21-59DEC07F5A4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994" y="2043286"/>
              <a:ext cx="2618108" cy="124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10">
              <a:extLst>
                <a:ext uri="{FF2B5EF4-FFF2-40B4-BE49-F238E27FC236}">
                  <a16:creationId xmlns:a16="http://schemas.microsoft.com/office/drawing/2014/main" id="{E547EE77-B1A4-46B0-ADD7-3C9364CBD3ED}"/>
                </a:ext>
              </a:extLst>
            </p:cNvPr>
            <p:cNvSpPr/>
            <p:nvPr/>
          </p:nvSpPr>
          <p:spPr>
            <a:xfrm>
              <a:off x="584994" y="1693736"/>
              <a:ext cx="2618108" cy="163764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11">
              <a:extLst>
                <a:ext uri="{FF2B5EF4-FFF2-40B4-BE49-F238E27FC236}">
                  <a16:creationId xmlns:a16="http://schemas.microsoft.com/office/drawing/2014/main" id="{2D3F07B1-7A65-4429-929C-497A344F3351}"/>
                </a:ext>
              </a:extLst>
            </p:cNvPr>
            <p:cNvGrpSpPr/>
            <p:nvPr/>
          </p:nvGrpSpPr>
          <p:grpSpPr>
            <a:xfrm>
              <a:off x="5141480" y="1693736"/>
              <a:ext cx="2644192" cy="1646546"/>
              <a:chOff x="4894787" y="1649417"/>
              <a:chExt cx="2791247" cy="1911928"/>
            </a:xfrm>
          </p:grpSpPr>
          <p:pic>
            <p:nvPicPr>
              <p:cNvPr id="16" name="Picture 4">
                <a:extLst>
                  <a:ext uri="{FF2B5EF4-FFF2-40B4-BE49-F238E27FC236}">
                    <a16:creationId xmlns:a16="http://schemas.microsoft.com/office/drawing/2014/main" id="{137264A8-B97C-4AC9-BE4E-025B7340B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787" y="1752847"/>
                <a:ext cx="2791247" cy="1808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3">
                <a:extLst>
                  <a:ext uri="{FF2B5EF4-FFF2-40B4-BE49-F238E27FC236}">
                    <a16:creationId xmlns:a16="http://schemas.microsoft.com/office/drawing/2014/main" id="{88F02587-072E-40C9-92A0-03E327B9AFB1}"/>
                  </a:ext>
                </a:extLst>
              </p:cNvPr>
              <p:cNvSpPr/>
              <p:nvPr/>
            </p:nvSpPr>
            <p:spPr>
              <a:xfrm>
                <a:off x="4894787" y="1649417"/>
                <a:ext cx="2763712" cy="190159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0" name="矩形 14">
              <a:extLst>
                <a:ext uri="{FF2B5EF4-FFF2-40B4-BE49-F238E27FC236}">
                  <a16:creationId xmlns:a16="http://schemas.microsoft.com/office/drawing/2014/main" id="{2DBBCEE9-7C29-4A15-AC51-77A7B971DE70}"/>
                </a:ext>
              </a:extLst>
            </p:cNvPr>
            <p:cNvSpPr/>
            <p:nvPr/>
          </p:nvSpPr>
          <p:spPr>
            <a:xfrm>
              <a:off x="3047962" y="3541943"/>
              <a:ext cx="2267252" cy="166042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cxnSp>
          <p:nvCxnSpPr>
            <p:cNvPr id="11" name="直接连接符 15">
              <a:extLst>
                <a:ext uri="{FF2B5EF4-FFF2-40B4-BE49-F238E27FC236}">
                  <a16:creationId xmlns:a16="http://schemas.microsoft.com/office/drawing/2014/main" id="{CEF8851D-69AB-4960-84CA-B2412EE674B0}"/>
                </a:ext>
              </a:extLst>
            </p:cNvPr>
            <p:cNvCxnSpPr>
              <a:cxnSpLocks/>
              <a:stCxn id="10" idx="0"/>
              <a:endCxn id="8" idx="3"/>
            </p:cNvCxnSpPr>
            <p:nvPr/>
          </p:nvCxnSpPr>
          <p:spPr>
            <a:xfrm flipH="1" flipV="1">
              <a:off x="3203102" y="2512561"/>
              <a:ext cx="978486" cy="1029382"/>
            </a:xfrm>
            <a:prstGeom prst="line">
              <a:avLst/>
            </a:prstGeom>
            <a:ln w="57150">
              <a:solidFill>
                <a:srgbClr val="31B596"/>
              </a:solidFill>
            </a:ln>
          </p:spPr>
          <p:style>
            <a:lnRef idx="3">
              <a:schemeClr val="accent5"/>
            </a:lnRef>
            <a:fillRef idx="0">
              <a:schemeClr val="accent5"/>
            </a:fillRef>
            <a:effectRef idx="2">
              <a:schemeClr val="accent5"/>
            </a:effectRef>
            <a:fontRef idx="minor">
              <a:schemeClr val="tx1"/>
            </a:fontRef>
          </p:style>
        </p:cxnSp>
        <p:cxnSp>
          <p:nvCxnSpPr>
            <p:cNvPr id="12" name="直接连接符 16">
              <a:extLst>
                <a:ext uri="{FF2B5EF4-FFF2-40B4-BE49-F238E27FC236}">
                  <a16:creationId xmlns:a16="http://schemas.microsoft.com/office/drawing/2014/main" id="{0310F4AF-63D0-47E2-B553-F5F01A657279}"/>
                </a:ext>
              </a:extLst>
            </p:cNvPr>
            <p:cNvCxnSpPr>
              <a:cxnSpLocks/>
              <a:stCxn id="10" idx="0"/>
              <a:endCxn id="17" idx="1"/>
            </p:cNvCxnSpPr>
            <p:nvPr/>
          </p:nvCxnSpPr>
          <p:spPr>
            <a:xfrm flipV="1">
              <a:off x="4181588" y="2512561"/>
              <a:ext cx="959891" cy="1029382"/>
            </a:xfrm>
            <a:prstGeom prst="line">
              <a:avLst/>
            </a:prstGeom>
            <a:ln w="57150">
              <a:solidFill>
                <a:srgbClr val="31B596"/>
              </a:solidFill>
            </a:ln>
          </p:spPr>
          <p:style>
            <a:lnRef idx="3">
              <a:schemeClr val="accent5"/>
            </a:lnRef>
            <a:fillRef idx="0">
              <a:schemeClr val="accent5"/>
            </a:fillRef>
            <a:effectRef idx="2">
              <a:schemeClr val="accent5"/>
            </a:effectRef>
            <a:fontRef idx="minor">
              <a:schemeClr val="tx1"/>
            </a:fontRef>
          </p:style>
        </p:cxnSp>
        <p:sp>
          <p:nvSpPr>
            <p:cNvPr id="13" name="TextBox 12">
              <a:extLst>
                <a:ext uri="{FF2B5EF4-FFF2-40B4-BE49-F238E27FC236}">
                  <a16:creationId xmlns:a16="http://schemas.microsoft.com/office/drawing/2014/main" id="{A9D55280-D35F-4167-80BA-610585A15734}"/>
                </a:ext>
              </a:extLst>
            </p:cNvPr>
            <p:cNvSpPr txBox="1"/>
            <p:nvPr/>
          </p:nvSpPr>
          <p:spPr>
            <a:xfrm>
              <a:off x="4431824" y="2606287"/>
              <a:ext cx="456055" cy="740859"/>
            </a:xfrm>
            <a:prstGeom prst="rect">
              <a:avLst/>
            </a:prstGeom>
            <a:noFill/>
          </p:spPr>
          <p:txBody>
            <a:bodyPr wrap="square" rtlCol="0">
              <a:spAutoFit/>
            </a:bodyPr>
            <a:lstStyle/>
            <a:p>
              <a:r>
                <a:rPr lang="en-US" altLang="zh-CN" sz="3600" dirty="0"/>
                <a:t>?</a:t>
              </a:r>
              <a:endParaRPr lang="zh-CN" altLang="en-US" sz="4400" dirty="0"/>
            </a:p>
          </p:txBody>
        </p:sp>
        <p:sp>
          <p:nvSpPr>
            <p:cNvPr id="14" name="TextBox 13">
              <a:extLst>
                <a:ext uri="{FF2B5EF4-FFF2-40B4-BE49-F238E27FC236}">
                  <a16:creationId xmlns:a16="http://schemas.microsoft.com/office/drawing/2014/main" id="{F4845A76-57C2-4904-B8C4-B6DF412C9E6A}"/>
                </a:ext>
              </a:extLst>
            </p:cNvPr>
            <p:cNvSpPr txBox="1"/>
            <p:nvPr/>
          </p:nvSpPr>
          <p:spPr>
            <a:xfrm>
              <a:off x="3536491" y="2579234"/>
              <a:ext cx="456055" cy="740859"/>
            </a:xfrm>
            <a:prstGeom prst="rect">
              <a:avLst/>
            </a:prstGeom>
            <a:noFill/>
          </p:spPr>
          <p:txBody>
            <a:bodyPr wrap="square" rtlCol="0">
              <a:spAutoFit/>
            </a:bodyPr>
            <a:lstStyle/>
            <a:p>
              <a:r>
                <a:rPr lang="en-US" altLang="zh-CN" sz="3600" dirty="0"/>
                <a:t>?</a:t>
              </a:r>
              <a:endParaRPr lang="zh-CN" altLang="en-US" sz="4400" dirty="0"/>
            </a:p>
          </p:txBody>
        </p:sp>
        <p:sp>
          <p:nvSpPr>
            <p:cNvPr id="15" name="TextBox 14">
              <a:extLst>
                <a:ext uri="{FF2B5EF4-FFF2-40B4-BE49-F238E27FC236}">
                  <a16:creationId xmlns:a16="http://schemas.microsoft.com/office/drawing/2014/main" id="{965FA690-7FA8-4077-8CEB-CEC9F4845EFC}"/>
                </a:ext>
              </a:extLst>
            </p:cNvPr>
            <p:cNvSpPr txBox="1"/>
            <p:nvPr/>
          </p:nvSpPr>
          <p:spPr>
            <a:xfrm>
              <a:off x="3353496" y="2208851"/>
              <a:ext cx="1604016" cy="446524"/>
            </a:xfrm>
            <a:prstGeom prst="rect">
              <a:avLst/>
            </a:prstGeom>
            <a:noFill/>
          </p:spPr>
          <p:txBody>
            <a:bodyPr wrap="square" rtlCol="0">
              <a:spAutoFit/>
            </a:bodyPr>
            <a:lstStyle/>
            <a:p>
              <a:pPr algn="ctr"/>
              <a:r>
                <a:rPr lang="zh-CN" altLang="en-US" sz="2800" dirty="0"/>
                <a:t>相似度</a:t>
              </a:r>
              <a:endParaRPr lang="zh-CN" altLang="en-US" sz="3600" dirty="0"/>
            </a:p>
          </p:txBody>
        </p:sp>
      </p:grpSp>
    </p:spTree>
    <p:extLst>
      <p:ext uri="{BB962C8B-B14F-4D97-AF65-F5344CB8AC3E}">
        <p14:creationId xmlns:p14="http://schemas.microsoft.com/office/powerpoint/2010/main" val="279915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890521-E178-4C54-AC59-793DA8FAB218}"/>
              </a:ext>
            </a:extLst>
          </p:cNvPr>
          <p:cNvSpPr>
            <a:spLocks noGrp="1"/>
          </p:cNvSpPr>
          <p:nvPr>
            <p:ph type="sldNum" sz="quarter" idx="12"/>
          </p:nvPr>
        </p:nvSpPr>
        <p:spPr/>
        <p:txBody>
          <a:bodyPr/>
          <a:lstStyle/>
          <a:p>
            <a:fld id="{9F58998E-2429-314E-B86C-A079AABAA7E0}" type="slidenum">
              <a:rPr lang="en-US" smtClean="0"/>
              <a:pPr/>
              <a:t>15</a:t>
            </a:fld>
            <a:endParaRPr lang="en-CA" dirty="0"/>
          </a:p>
        </p:txBody>
      </p:sp>
      <p:sp>
        <p:nvSpPr>
          <p:cNvPr id="4" name="Title 3">
            <a:extLst>
              <a:ext uri="{FF2B5EF4-FFF2-40B4-BE49-F238E27FC236}">
                <a16:creationId xmlns:a16="http://schemas.microsoft.com/office/drawing/2014/main" id="{25BF254B-3CAA-4523-8FC1-80F71E11CA61}"/>
              </a:ext>
            </a:extLst>
          </p:cNvPr>
          <p:cNvSpPr>
            <a:spLocks noGrp="1"/>
          </p:cNvSpPr>
          <p:nvPr>
            <p:ph type="title"/>
          </p:nvPr>
        </p:nvSpPr>
        <p:spPr/>
        <p:txBody>
          <a:bodyPr/>
          <a:lstStyle/>
          <a:p>
            <a:r>
              <a:rPr lang="zh-CN" altLang="en-US" sz="3200" dirty="0">
                <a:latin typeface="+mn-lt"/>
              </a:rPr>
              <a:t>基于聚焦点的场景比较</a:t>
            </a:r>
            <a:endParaRPr lang="en-CA" sz="3200" b="1" dirty="0">
              <a:latin typeface="+mn-lt"/>
              <a:ea typeface="等线" panose="02010600030101010101" pitchFamily="2" charset="-122"/>
            </a:endParaRPr>
          </a:p>
        </p:txBody>
      </p:sp>
      <p:grpSp>
        <p:nvGrpSpPr>
          <p:cNvPr id="2" name="Group 1">
            <a:extLst>
              <a:ext uri="{FF2B5EF4-FFF2-40B4-BE49-F238E27FC236}">
                <a16:creationId xmlns:a16="http://schemas.microsoft.com/office/drawing/2014/main" id="{4CE3CF64-F5CC-4B03-A64A-2D7DAFEC373D}"/>
              </a:ext>
            </a:extLst>
          </p:cNvPr>
          <p:cNvGrpSpPr/>
          <p:nvPr/>
        </p:nvGrpSpPr>
        <p:grpSpPr>
          <a:xfrm>
            <a:off x="2069255" y="2376471"/>
            <a:ext cx="8075397" cy="4294860"/>
            <a:chOff x="2069255" y="2376471"/>
            <a:chExt cx="8075397" cy="4294860"/>
          </a:xfrm>
        </p:grpSpPr>
        <p:grpSp>
          <p:nvGrpSpPr>
            <p:cNvPr id="5" name="组合 10">
              <a:extLst>
                <a:ext uri="{FF2B5EF4-FFF2-40B4-BE49-F238E27FC236}">
                  <a16:creationId xmlns:a16="http://schemas.microsoft.com/office/drawing/2014/main" id="{134A36A7-3A86-4D90-A845-79CF8CE63F2E}"/>
                </a:ext>
              </a:extLst>
            </p:cNvPr>
            <p:cNvGrpSpPr/>
            <p:nvPr/>
          </p:nvGrpSpPr>
          <p:grpSpPr>
            <a:xfrm>
              <a:off x="2069255" y="2396709"/>
              <a:ext cx="2618108" cy="1637649"/>
              <a:chOff x="1189666" y="1704137"/>
              <a:chExt cx="2763712" cy="1901597"/>
            </a:xfrm>
          </p:grpSpPr>
          <p:pic>
            <p:nvPicPr>
              <p:cNvPr id="6" name="Picture 6">
                <a:extLst>
                  <a:ext uri="{FF2B5EF4-FFF2-40B4-BE49-F238E27FC236}">
                    <a16:creationId xmlns:a16="http://schemas.microsoft.com/office/drawing/2014/main" id="{470F2C0F-A017-497C-9136-97813A8EE2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9666" y="2110027"/>
                <a:ext cx="2763712" cy="1446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5">
                <a:extLst>
                  <a:ext uri="{FF2B5EF4-FFF2-40B4-BE49-F238E27FC236}">
                    <a16:creationId xmlns:a16="http://schemas.microsoft.com/office/drawing/2014/main" id="{95E20F64-FD00-4DF7-B2AD-E584E7771A98}"/>
                  </a:ext>
                </a:extLst>
              </p:cNvPr>
              <p:cNvSpPr/>
              <p:nvPr/>
            </p:nvSpPr>
            <p:spPr>
              <a:xfrm>
                <a:off x="1189666" y="1704137"/>
                <a:ext cx="2763712" cy="190159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C043D4A8-D33E-49BD-ADB0-CF7102356E42}"/>
                </a:ext>
              </a:extLst>
            </p:cNvPr>
            <p:cNvGrpSpPr/>
            <p:nvPr/>
          </p:nvGrpSpPr>
          <p:grpSpPr>
            <a:xfrm>
              <a:off x="7497559" y="2376471"/>
              <a:ext cx="2647092" cy="1637649"/>
              <a:chOff x="5735781" y="1728887"/>
              <a:chExt cx="2309345" cy="1428698"/>
            </a:xfrm>
          </p:grpSpPr>
          <p:pic>
            <p:nvPicPr>
              <p:cNvPr id="9" name="Picture 5">
                <a:extLst>
                  <a:ext uri="{FF2B5EF4-FFF2-40B4-BE49-F238E27FC236}">
                    <a16:creationId xmlns:a16="http://schemas.microsoft.com/office/drawing/2014/main" id="{53225715-DE6A-4F54-A248-161FB0C62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781" y="1802823"/>
                <a:ext cx="2309345" cy="1335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6">
                <a:extLst>
                  <a:ext uri="{FF2B5EF4-FFF2-40B4-BE49-F238E27FC236}">
                    <a16:creationId xmlns:a16="http://schemas.microsoft.com/office/drawing/2014/main" id="{8927C06A-9B7D-4904-81A9-F4C7CF71AADA}"/>
                  </a:ext>
                </a:extLst>
              </p:cNvPr>
              <p:cNvSpPr/>
              <p:nvPr/>
            </p:nvSpPr>
            <p:spPr>
              <a:xfrm>
                <a:off x="5741009" y="1728887"/>
                <a:ext cx="2284059" cy="142869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3">
              <a:extLst>
                <a:ext uri="{FF2B5EF4-FFF2-40B4-BE49-F238E27FC236}">
                  <a16:creationId xmlns:a16="http://schemas.microsoft.com/office/drawing/2014/main" id="{ADC0331B-691B-418B-936E-AE4B51052D58}"/>
                </a:ext>
              </a:extLst>
            </p:cNvPr>
            <p:cNvGrpSpPr/>
            <p:nvPr/>
          </p:nvGrpSpPr>
          <p:grpSpPr>
            <a:xfrm>
              <a:off x="4930964" y="2392734"/>
              <a:ext cx="2267252" cy="1734544"/>
              <a:chOff x="4461108" y="3515901"/>
              <a:chExt cx="1977969" cy="1513230"/>
            </a:xfrm>
          </p:grpSpPr>
          <p:pic>
            <p:nvPicPr>
              <p:cNvPr id="12" name="Picture 2" descr="C:\Users\Kevin\Desktop\sshot-3.png">
                <a:extLst>
                  <a:ext uri="{FF2B5EF4-FFF2-40B4-BE49-F238E27FC236}">
                    <a16:creationId xmlns:a16="http://schemas.microsoft.com/office/drawing/2014/main" id="{032678CE-C596-4FC8-A566-93414B8FCD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5728" y="3522040"/>
                <a:ext cx="1915853" cy="150709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9">
                <a:extLst>
                  <a:ext uri="{FF2B5EF4-FFF2-40B4-BE49-F238E27FC236}">
                    <a16:creationId xmlns:a16="http://schemas.microsoft.com/office/drawing/2014/main" id="{85F79DB0-BE2B-4E18-90F4-E350A0F2C2EC}"/>
                  </a:ext>
                </a:extLst>
              </p:cNvPr>
              <p:cNvSpPr/>
              <p:nvPr/>
            </p:nvSpPr>
            <p:spPr>
              <a:xfrm>
                <a:off x="4461108" y="3515901"/>
                <a:ext cx="1977969" cy="143216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grpSp>
          <p:nvGrpSpPr>
            <p:cNvPr id="43" name="Group 42">
              <a:extLst>
                <a:ext uri="{FF2B5EF4-FFF2-40B4-BE49-F238E27FC236}">
                  <a16:creationId xmlns:a16="http://schemas.microsoft.com/office/drawing/2014/main" id="{CEB3A02C-7D04-4BBB-AEDB-A48C955AFA6E}"/>
                </a:ext>
              </a:extLst>
            </p:cNvPr>
            <p:cNvGrpSpPr/>
            <p:nvPr/>
          </p:nvGrpSpPr>
          <p:grpSpPr>
            <a:xfrm>
              <a:off x="2069256" y="4638932"/>
              <a:ext cx="2608927" cy="1630520"/>
              <a:chOff x="376588" y="3096031"/>
              <a:chExt cx="2608927" cy="1630520"/>
            </a:xfrm>
          </p:grpSpPr>
          <p:pic>
            <p:nvPicPr>
              <p:cNvPr id="30" name="Picture 7">
                <a:extLst>
                  <a:ext uri="{FF2B5EF4-FFF2-40B4-BE49-F238E27FC236}">
                    <a16:creationId xmlns:a16="http://schemas.microsoft.com/office/drawing/2014/main" id="{64F16519-FB6E-4580-A143-43F8FE3F43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6588" y="3444023"/>
                <a:ext cx="2608927" cy="127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矩形 5">
                <a:extLst>
                  <a:ext uri="{FF2B5EF4-FFF2-40B4-BE49-F238E27FC236}">
                    <a16:creationId xmlns:a16="http://schemas.microsoft.com/office/drawing/2014/main" id="{F0917ED5-E269-4E23-A5E2-2EFA95028A7A}"/>
                  </a:ext>
                </a:extLst>
              </p:cNvPr>
              <p:cNvSpPr/>
              <p:nvPr/>
            </p:nvSpPr>
            <p:spPr>
              <a:xfrm>
                <a:off x="376783" y="3096031"/>
                <a:ext cx="2606712" cy="16305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11">
              <a:extLst>
                <a:ext uri="{FF2B5EF4-FFF2-40B4-BE49-F238E27FC236}">
                  <a16:creationId xmlns:a16="http://schemas.microsoft.com/office/drawing/2014/main" id="{A2E98CB6-407A-4B8D-8ED0-125EB5081E5C}"/>
                </a:ext>
              </a:extLst>
            </p:cNvPr>
            <p:cNvGrpSpPr/>
            <p:nvPr/>
          </p:nvGrpSpPr>
          <p:grpSpPr>
            <a:xfrm>
              <a:off x="7511969" y="4623164"/>
              <a:ext cx="2632683" cy="1639377"/>
              <a:chOff x="5665045" y="1644252"/>
              <a:chExt cx="2791247" cy="1911927"/>
            </a:xfrm>
          </p:grpSpPr>
          <p:pic>
            <p:nvPicPr>
              <p:cNvPr id="33" name="Picture 4">
                <a:extLst>
                  <a:ext uri="{FF2B5EF4-FFF2-40B4-BE49-F238E27FC236}">
                    <a16:creationId xmlns:a16="http://schemas.microsoft.com/office/drawing/2014/main" id="{64BDFA44-26D8-46D2-8514-1C249DB9A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5045" y="1747681"/>
                <a:ext cx="2791247" cy="1808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矩形 6">
                <a:extLst>
                  <a:ext uri="{FF2B5EF4-FFF2-40B4-BE49-F238E27FC236}">
                    <a16:creationId xmlns:a16="http://schemas.microsoft.com/office/drawing/2014/main" id="{190B7694-C416-48F2-9E5C-8954C940DEEF}"/>
                  </a:ext>
                </a:extLst>
              </p:cNvPr>
              <p:cNvSpPr/>
              <p:nvPr/>
            </p:nvSpPr>
            <p:spPr>
              <a:xfrm>
                <a:off x="5665045" y="1644252"/>
                <a:ext cx="2763712" cy="1901597"/>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7">
              <a:extLst>
                <a:ext uri="{FF2B5EF4-FFF2-40B4-BE49-F238E27FC236}">
                  <a16:creationId xmlns:a16="http://schemas.microsoft.com/office/drawing/2014/main" id="{AF2172C6-21D2-4A82-9B8E-221875FCF447}"/>
                </a:ext>
              </a:extLst>
            </p:cNvPr>
            <p:cNvGrpSpPr/>
            <p:nvPr/>
          </p:nvGrpSpPr>
          <p:grpSpPr>
            <a:xfrm>
              <a:off x="4940834" y="4615964"/>
              <a:ext cx="2257383" cy="1714574"/>
              <a:chOff x="2632380" y="3505595"/>
              <a:chExt cx="1977969" cy="1502348"/>
            </a:xfrm>
          </p:grpSpPr>
          <p:pic>
            <p:nvPicPr>
              <p:cNvPr id="36" name="Picture 2">
                <a:extLst>
                  <a:ext uri="{FF2B5EF4-FFF2-40B4-BE49-F238E27FC236}">
                    <a16:creationId xmlns:a16="http://schemas.microsoft.com/office/drawing/2014/main" id="{DB5950DC-4736-453B-872F-D2917398F5C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64509" y="3505595"/>
                <a:ext cx="1904278" cy="1502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9">
                <a:extLst>
                  <a:ext uri="{FF2B5EF4-FFF2-40B4-BE49-F238E27FC236}">
                    <a16:creationId xmlns:a16="http://schemas.microsoft.com/office/drawing/2014/main" id="{81B566D2-97D1-43B2-B403-D052090CF824}"/>
                  </a:ext>
                </a:extLst>
              </p:cNvPr>
              <p:cNvSpPr/>
              <p:nvPr/>
            </p:nvSpPr>
            <p:spPr>
              <a:xfrm>
                <a:off x="2632380" y="3522237"/>
                <a:ext cx="1977969" cy="143218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cxnSp>
          <p:nvCxnSpPr>
            <p:cNvPr id="47" name="Connector: Curved 46">
              <a:extLst>
                <a:ext uri="{FF2B5EF4-FFF2-40B4-BE49-F238E27FC236}">
                  <a16:creationId xmlns:a16="http://schemas.microsoft.com/office/drawing/2014/main" id="{772B5FFB-30B2-4C79-8691-4C137B619994}"/>
                </a:ext>
              </a:extLst>
            </p:cNvPr>
            <p:cNvCxnSpPr>
              <a:cxnSpLocks/>
            </p:cNvCxnSpPr>
            <p:nvPr/>
          </p:nvCxnSpPr>
          <p:spPr>
            <a:xfrm rot="5400000" flipH="1" flipV="1">
              <a:off x="7428454" y="2679675"/>
              <a:ext cx="20288" cy="2748016"/>
            </a:xfrm>
            <a:prstGeom prst="curvedConnector3">
              <a:avLst>
                <a:gd name="adj1" fmla="val -1552642"/>
              </a:avLst>
            </a:prstGeom>
            <a:ln w="57150">
              <a:solidFill>
                <a:srgbClr val="31B59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24F028B7-DD95-4A88-8856-FF87B32436AF}"/>
                </a:ext>
              </a:extLst>
            </p:cNvPr>
            <p:cNvCxnSpPr>
              <a:cxnSpLocks/>
            </p:cNvCxnSpPr>
            <p:nvPr/>
          </p:nvCxnSpPr>
          <p:spPr>
            <a:xfrm rot="5400000" flipH="1" flipV="1">
              <a:off x="4702686" y="4911754"/>
              <a:ext cx="20288" cy="2748016"/>
            </a:xfrm>
            <a:prstGeom prst="curvedConnector3">
              <a:avLst>
                <a:gd name="adj1" fmla="val -1552642"/>
              </a:avLst>
            </a:prstGeom>
            <a:ln w="57150">
              <a:solidFill>
                <a:srgbClr val="31B59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矩形 67">
              <a:extLst>
                <a:ext uri="{FF2B5EF4-FFF2-40B4-BE49-F238E27FC236}">
                  <a16:creationId xmlns:a16="http://schemas.microsoft.com/office/drawing/2014/main" id="{A3E25CA5-F254-405F-95BE-4715E4ACF23F}"/>
                </a:ext>
              </a:extLst>
            </p:cNvPr>
            <p:cNvSpPr/>
            <p:nvPr/>
          </p:nvSpPr>
          <p:spPr>
            <a:xfrm>
              <a:off x="6974369" y="3975809"/>
              <a:ext cx="928459" cy="461665"/>
            </a:xfrm>
            <a:prstGeom prst="rect">
              <a:avLst/>
            </a:prstGeom>
          </p:spPr>
          <p:txBody>
            <a:bodyPr wrap="none">
              <a:spAutoFit/>
            </a:bodyPr>
            <a:lstStyle/>
            <a:p>
              <a:pPr algn="ctr"/>
              <a:r>
                <a:rPr lang="en-US" altLang="zh-CN" sz="2400" dirty="0"/>
                <a:t>closer</a:t>
              </a:r>
              <a:endParaRPr lang="zh-CN" altLang="en-US" sz="2400" dirty="0"/>
            </a:p>
          </p:txBody>
        </p:sp>
        <p:sp>
          <p:nvSpPr>
            <p:cNvPr id="58" name="矩形 67">
              <a:extLst>
                <a:ext uri="{FF2B5EF4-FFF2-40B4-BE49-F238E27FC236}">
                  <a16:creationId xmlns:a16="http://schemas.microsoft.com/office/drawing/2014/main" id="{CE6056B8-B4FB-432F-98F6-4B4C1FB42E1F}"/>
                </a:ext>
              </a:extLst>
            </p:cNvPr>
            <p:cNvSpPr/>
            <p:nvPr/>
          </p:nvSpPr>
          <p:spPr>
            <a:xfrm>
              <a:off x="4279676" y="6209666"/>
              <a:ext cx="928459" cy="461665"/>
            </a:xfrm>
            <a:prstGeom prst="rect">
              <a:avLst/>
            </a:prstGeom>
          </p:spPr>
          <p:txBody>
            <a:bodyPr wrap="none">
              <a:spAutoFit/>
            </a:bodyPr>
            <a:lstStyle/>
            <a:p>
              <a:pPr algn="ctr"/>
              <a:r>
                <a:rPr lang="en-US" altLang="zh-CN" sz="2400" dirty="0"/>
                <a:t>closer</a:t>
              </a:r>
              <a:endParaRPr lang="zh-CN" altLang="en-US" sz="2400" dirty="0"/>
            </a:p>
          </p:txBody>
        </p:sp>
      </p:grpSp>
      <p:sp>
        <p:nvSpPr>
          <p:cNvPr id="28" name="Content Placeholder 2">
            <a:extLst>
              <a:ext uri="{FF2B5EF4-FFF2-40B4-BE49-F238E27FC236}">
                <a16:creationId xmlns:a16="http://schemas.microsoft.com/office/drawing/2014/main" id="{85E6C6D1-D946-4F25-B5B4-8C93D88BCE68}"/>
              </a:ext>
            </a:extLst>
          </p:cNvPr>
          <p:cNvSpPr txBox="1">
            <a:spLocks/>
          </p:cNvSpPr>
          <p:nvPr/>
        </p:nvSpPr>
        <p:spPr>
          <a:xfrm>
            <a:off x="838200" y="1180418"/>
            <a:ext cx="10515600" cy="49965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mn-lt"/>
              </a:rPr>
              <a:t>选取不同的聚焦点，可以得到不同的场景比较结果</a:t>
            </a:r>
            <a:endParaRPr lang="en-CA" altLang="zh-CN" dirty="0">
              <a:latin typeface="+mn-lt"/>
            </a:endParaRPr>
          </a:p>
        </p:txBody>
      </p:sp>
      <p:sp>
        <p:nvSpPr>
          <p:cNvPr id="29" name="TextBox 28">
            <a:extLst>
              <a:ext uri="{FF2B5EF4-FFF2-40B4-BE49-F238E27FC236}">
                <a16:creationId xmlns:a16="http://schemas.microsoft.com/office/drawing/2014/main" id="{87544B6F-5AED-4C37-882E-3011768105E8}"/>
              </a:ext>
            </a:extLst>
          </p:cNvPr>
          <p:cNvSpPr txBox="1"/>
          <p:nvPr/>
        </p:nvSpPr>
        <p:spPr>
          <a:xfrm>
            <a:off x="806342" y="1689627"/>
            <a:ext cx="10515601" cy="510778"/>
          </a:xfrm>
          <a:prstGeom prst="roundRect">
            <a:avLst/>
          </a:prstGeom>
          <a:solidFill>
            <a:schemeClr val="accent2">
              <a:lumMod val="20000"/>
              <a:lumOff val="80000"/>
            </a:schemeClr>
          </a:solidFill>
          <a:ln w="19050">
            <a:solidFill>
              <a:schemeClr val="accent2">
                <a:lumMod val="40000"/>
                <a:lumOff val="60000"/>
              </a:schemeClr>
            </a:solidFill>
          </a:ln>
        </p:spPr>
        <p:txBody>
          <a:bodyPr wrap="square">
            <a:spAutoFit/>
          </a:bodyPr>
          <a:lstStyle/>
          <a:p>
            <a:r>
              <a:rPr lang="zh-CN" altLang="en-US" sz="2400" b="1" dirty="0">
                <a:solidFill>
                  <a:srgbClr val="7030A0"/>
                </a:solidFill>
              </a:rPr>
              <a:t>问题：如何进行智能化的场景理解，自动从场景中提取具有代表性的聚焦点？</a:t>
            </a:r>
          </a:p>
        </p:txBody>
      </p:sp>
    </p:spTree>
    <p:extLst>
      <p:ext uri="{BB962C8B-B14F-4D97-AF65-F5344CB8AC3E}">
        <p14:creationId xmlns:p14="http://schemas.microsoft.com/office/powerpoint/2010/main" val="248486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CC75C2-0EF4-4510-A0E9-58C68BADC3DC}"/>
              </a:ext>
            </a:extLst>
          </p:cNvPr>
          <p:cNvSpPr>
            <a:spLocks noGrp="1"/>
          </p:cNvSpPr>
          <p:nvPr>
            <p:ph type="title"/>
          </p:nvPr>
        </p:nvSpPr>
        <p:spPr/>
        <p:txBody>
          <a:bodyPr>
            <a:normAutofit/>
          </a:bodyPr>
          <a:lstStyle/>
          <a:p>
            <a:r>
              <a:rPr lang="zh-CN" altLang="en-US" dirty="0"/>
              <a:t>结果：基于聚焦点的三维场景分析</a:t>
            </a:r>
            <a:endParaRPr lang="en-CA" dirty="0"/>
          </a:p>
        </p:txBody>
      </p:sp>
      <p:sp>
        <p:nvSpPr>
          <p:cNvPr id="3" name="Slide Number Placeholder 2">
            <a:extLst>
              <a:ext uri="{FF2B5EF4-FFF2-40B4-BE49-F238E27FC236}">
                <a16:creationId xmlns:a16="http://schemas.microsoft.com/office/drawing/2014/main" id="{5DA70E61-50C0-4918-A2A5-E09448CEF737}"/>
              </a:ext>
            </a:extLst>
          </p:cNvPr>
          <p:cNvSpPr>
            <a:spLocks noGrp="1"/>
          </p:cNvSpPr>
          <p:nvPr>
            <p:ph type="sldNum" sz="quarter" idx="12"/>
          </p:nvPr>
        </p:nvSpPr>
        <p:spPr/>
        <p:txBody>
          <a:bodyPr/>
          <a:lstStyle/>
          <a:p>
            <a:fld id="{9F58998E-2429-314E-B86C-A079AABAA7E0}" type="slidenum">
              <a:rPr lang="en-US" smtClean="0"/>
              <a:pPr/>
              <a:t>16</a:t>
            </a:fld>
            <a:endParaRPr lang="en-CA" dirty="0"/>
          </a:p>
        </p:txBody>
      </p:sp>
      <p:grpSp>
        <p:nvGrpSpPr>
          <p:cNvPr id="71" name="组合 27">
            <a:extLst>
              <a:ext uri="{FF2B5EF4-FFF2-40B4-BE49-F238E27FC236}">
                <a16:creationId xmlns:a16="http://schemas.microsoft.com/office/drawing/2014/main" id="{760D8950-8574-438F-A0C1-BB9424C2702D}"/>
              </a:ext>
            </a:extLst>
          </p:cNvPr>
          <p:cNvGrpSpPr/>
          <p:nvPr/>
        </p:nvGrpSpPr>
        <p:grpSpPr>
          <a:xfrm>
            <a:off x="1987890" y="1374506"/>
            <a:ext cx="1468317" cy="1018077"/>
            <a:chOff x="1352040" y="1036564"/>
            <a:chExt cx="1468317" cy="1018077"/>
          </a:xfrm>
        </p:grpSpPr>
        <p:pic>
          <p:nvPicPr>
            <p:cNvPr id="72" name="Picture 12">
              <a:extLst>
                <a:ext uri="{FF2B5EF4-FFF2-40B4-BE49-F238E27FC236}">
                  <a16:creationId xmlns:a16="http://schemas.microsoft.com/office/drawing/2014/main" id="{CE47351A-7A57-45FB-BE7A-E352B8B555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3038" y="1072555"/>
              <a:ext cx="1370685" cy="982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矩形 26">
              <a:extLst>
                <a:ext uri="{FF2B5EF4-FFF2-40B4-BE49-F238E27FC236}">
                  <a16:creationId xmlns:a16="http://schemas.microsoft.com/office/drawing/2014/main" id="{D360410E-F451-4C8F-B6BD-8B007665F11D}"/>
                </a:ext>
              </a:extLst>
            </p:cNvPr>
            <p:cNvSpPr/>
            <p:nvPr/>
          </p:nvSpPr>
          <p:spPr>
            <a:xfrm>
              <a:off x="1352040" y="1036564"/>
              <a:ext cx="1468317" cy="9862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31">
            <a:extLst>
              <a:ext uri="{FF2B5EF4-FFF2-40B4-BE49-F238E27FC236}">
                <a16:creationId xmlns:a16="http://schemas.microsoft.com/office/drawing/2014/main" id="{1FE14E7D-4581-4F03-8291-05CA766EF6EC}"/>
              </a:ext>
            </a:extLst>
          </p:cNvPr>
          <p:cNvGrpSpPr/>
          <p:nvPr/>
        </p:nvGrpSpPr>
        <p:grpSpPr>
          <a:xfrm>
            <a:off x="3619572" y="1370391"/>
            <a:ext cx="1468317" cy="986201"/>
            <a:chOff x="3222130" y="828288"/>
            <a:chExt cx="1776664" cy="1193303"/>
          </a:xfrm>
        </p:grpSpPr>
        <p:pic>
          <p:nvPicPr>
            <p:cNvPr id="75" name="Picture 5">
              <a:extLst>
                <a:ext uri="{FF2B5EF4-FFF2-40B4-BE49-F238E27FC236}">
                  <a16:creationId xmlns:a16="http://schemas.microsoft.com/office/drawing/2014/main" id="{95748D5B-7AF5-4884-8C1C-728F46DBAF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1658" y="905281"/>
              <a:ext cx="1676658" cy="109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矩形 30">
              <a:extLst>
                <a:ext uri="{FF2B5EF4-FFF2-40B4-BE49-F238E27FC236}">
                  <a16:creationId xmlns:a16="http://schemas.microsoft.com/office/drawing/2014/main" id="{FC1A058E-4268-4446-AA7B-CC9AB0E999DF}"/>
                </a:ext>
              </a:extLst>
            </p:cNvPr>
            <p:cNvSpPr/>
            <p:nvPr/>
          </p:nvSpPr>
          <p:spPr>
            <a:xfrm>
              <a:off x="3222130" y="828288"/>
              <a:ext cx="1776664" cy="119330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1">
            <a:extLst>
              <a:ext uri="{FF2B5EF4-FFF2-40B4-BE49-F238E27FC236}">
                <a16:creationId xmlns:a16="http://schemas.microsoft.com/office/drawing/2014/main" id="{07E81D7B-02AB-4879-B325-175FEBBCD0FC}"/>
              </a:ext>
            </a:extLst>
          </p:cNvPr>
          <p:cNvGrpSpPr/>
          <p:nvPr/>
        </p:nvGrpSpPr>
        <p:grpSpPr>
          <a:xfrm>
            <a:off x="5203026" y="1365936"/>
            <a:ext cx="1506036" cy="1017916"/>
            <a:chOff x="5081572" y="2026873"/>
            <a:chExt cx="1708488" cy="1161613"/>
          </a:xfrm>
        </p:grpSpPr>
        <p:pic>
          <p:nvPicPr>
            <p:cNvPr id="78" name="Picture 2">
              <a:extLst>
                <a:ext uri="{FF2B5EF4-FFF2-40B4-BE49-F238E27FC236}">
                  <a16:creationId xmlns:a16="http://schemas.microsoft.com/office/drawing/2014/main" id="{2D006445-22C9-4FF1-A4D9-5C2A3ADFEE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72" y="2079571"/>
              <a:ext cx="1708488" cy="110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矩形 73">
              <a:extLst>
                <a:ext uri="{FF2B5EF4-FFF2-40B4-BE49-F238E27FC236}">
                  <a16:creationId xmlns:a16="http://schemas.microsoft.com/office/drawing/2014/main" id="{981E2118-3A82-4B7C-9C7A-0939D758C28D}"/>
                </a:ext>
              </a:extLst>
            </p:cNvPr>
            <p:cNvSpPr/>
            <p:nvPr/>
          </p:nvSpPr>
          <p:spPr>
            <a:xfrm>
              <a:off x="5102129" y="2026873"/>
              <a:ext cx="1658268"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4">
            <a:extLst>
              <a:ext uri="{FF2B5EF4-FFF2-40B4-BE49-F238E27FC236}">
                <a16:creationId xmlns:a16="http://schemas.microsoft.com/office/drawing/2014/main" id="{DA87CD7F-003B-4F93-83FA-D85253719A9A}"/>
              </a:ext>
            </a:extLst>
          </p:cNvPr>
          <p:cNvGrpSpPr/>
          <p:nvPr/>
        </p:nvGrpSpPr>
        <p:grpSpPr>
          <a:xfrm>
            <a:off x="6816081" y="1357395"/>
            <a:ext cx="1696088" cy="992126"/>
            <a:chOff x="8384085" y="1840992"/>
            <a:chExt cx="2052267" cy="1200473"/>
          </a:xfrm>
        </p:grpSpPr>
        <p:pic>
          <p:nvPicPr>
            <p:cNvPr id="81" name="Picture 4">
              <a:extLst>
                <a:ext uri="{FF2B5EF4-FFF2-40B4-BE49-F238E27FC236}">
                  <a16:creationId xmlns:a16="http://schemas.microsoft.com/office/drawing/2014/main" id="{EE0614D1-F562-4975-AC07-0A71CD6875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4085" y="1900821"/>
              <a:ext cx="2003951" cy="112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矩形 76">
              <a:extLst>
                <a:ext uri="{FF2B5EF4-FFF2-40B4-BE49-F238E27FC236}">
                  <a16:creationId xmlns:a16="http://schemas.microsoft.com/office/drawing/2014/main" id="{80673309-F9A4-4844-B972-1477B6F05119}"/>
                </a:ext>
              </a:extLst>
            </p:cNvPr>
            <p:cNvSpPr/>
            <p:nvPr/>
          </p:nvSpPr>
          <p:spPr>
            <a:xfrm>
              <a:off x="8397320" y="1840992"/>
              <a:ext cx="2039032" cy="120047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3" name="组合 77">
            <a:extLst>
              <a:ext uri="{FF2B5EF4-FFF2-40B4-BE49-F238E27FC236}">
                <a16:creationId xmlns:a16="http://schemas.microsoft.com/office/drawing/2014/main" id="{90DC8E2A-35C3-4BE8-A335-4618767616B7}"/>
              </a:ext>
            </a:extLst>
          </p:cNvPr>
          <p:cNvGrpSpPr/>
          <p:nvPr/>
        </p:nvGrpSpPr>
        <p:grpSpPr>
          <a:xfrm>
            <a:off x="8616282" y="1357396"/>
            <a:ext cx="1647477" cy="981797"/>
            <a:chOff x="8364661" y="1003782"/>
            <a:chExt cx="1876558" cy="1118316"/>
          </a:xfrm>
        </p:grpSpPr>
        <p:pic>
          <p:nvPicPr>
            <p:cNvPr id="84" name="Picture 9" descr="H:\Tsinghua_sel_focal\ff7.PNG">
              <a:extLst>
                <a:ext uri="{FF2B5EF4-FFF2-40B4-BE49-F238E27FC236}">
                  <a16:creationId xmlns:a16="http://schemas.microsoft.com/office/drawing/2014/main" id="{9CEB53F6-17DD-4708-BD3A-0BF62BEFC21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8424" y="1031119"/>
              <a:ext cx="1852795" cy="1081568"/>
            </a:xfrm>
            <a:prstGeom prst="rect">
              <a:avLst/>
            </a:prstGeom>
            <a:noFill/>
            <a:extLst>
              <a:ext uri="{909E8E84-426E-40DD-AFC4-6F175D3DCCD1}">
                <a14:hiddenFill xmlns:a14="http://schemas.microsoft.com/office/drawing/2010/main">
                  <a:solidFill>
                    <a:srgbClr val="FFFFFF"/>
                  </a:solidFill>
                </a14:hiddenFill>
              </a:ext>
            </a:extLst>
          </p:spPr>
        </p:pic>
        <p:sp>
          <p:nvSpPr>
            <p:cNvPr id="85" name="矩形 79">
              <a:extLst>
                <a:ext uri="{FF2B5EF4-FFF2-40B4-BE49-F238E27FC236}">
                  <a16:creationId xmlns:a16="http://schemas.microsoft.com/office/drawing/2014/main" id="{6A0540EC-6B7F-45F1-89AB-033639FAFB72}"/>
                </a:ext>
              </a:extLst>
            </p:cNvPr>
            <p:cNvSpPr/>
            <p:nvPr/>
          </p:nvSpPr>
          <p:spPr>
            <a:xfrm>
              <a:off x="8364661" y="1003782"/>
              <a:ext cx="1840388" cy="111831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0">
            <a:extLst>
              <a:ext uri="{FF2B5EF4-FFF2-40B4-BE49-F238E27FC236}">
                <a16:creationId xmlns:a16="http://schemas.microsoft.com/office/drawing/2014/main" id="{9D3A634B-9A8A-4441-9382-9BBA24CC3DF6}"/>
              </a:ext>
            </a:extLst>
          </p:cNvPr>
          <p:cNvGrpSpPr/>
          <p:nvPr/>
        </p:nvGrpSpPr>
        <p:grpSpPr>
          <a:xfrm>
            <a:off x="2002261" y="2472062"/>
            <a:ext cx="1341296" cy="942828"/>
            <a:chOff x="3368112" y="2611170"/>
            <a:chExt cx="1581516" cy="1111684"/>
          </a:xfrm>
        </p:grpSpPr>
        <p:pic>
          <p:nvPicPr>
            <p:cNvPr id="87" name="Picture 3" descr="F:\Chenyang's_files\SceneGraph\RenderPic_hybird\65.PNG">
              <a:extLst>
                <a:ext uri="{FF2B5EF4-FFF2-40B4-BE49-F238E27FC236}">
                  <a16:creationId xmlns:a16="http://schemas.microsoft.com/office/drawing/2014/main" id="{0CB91C0C-6429-41EA-8FB5-E7471DD8E766}"/>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2646"/>
            <a:stretch/>
          </p:blipFill>
          <p:spPr bwMode="auto">
            <a:xfrm>
              <a:off x="3376352" y="2629589"/>
              <a:ext cx="1573276" cy="1093265"/>
            </a:xfrm>
            <a:prstGeom prst="rect">
              <a:avLst/>
            </a:prstGeom>
            <a:noFill/>
            <a:extLst>
              <a:ext uri="{909E8E84-426E-40DD-AFC4-6F175D3DCCD1}">
                <a14:hiddenFill xmlns:a14="http://schemas.microsoft.com/office/drawing/2010/main">
                  <a:solidFill>
                    <a:srgbClr val="FFFFFF"/>
                  </a:solidFill>
                </a14:hiddenFill>
              </a:ext>
            </a:extLst>
          </p:spPr>
        </p:pic>
        <p:sp>
          <p:nvSpPr>
            <p:cNvPr id="88" name="矩形 82">
              <a:extLst>
                <a:ext uri="{FF2B5EF4-FFF2-40B4-BE49-F238E27FC236}">
                  <a16:creationId xmlns:a16="http://schemas.microsoft.com/office/drawing/2014/main" id="{8B59B72E-C1AF-4890-8E48-73E038EA4C69}"/>
                </a:ext>
              </a:extLst>
            </p:cNvPr>
            <p:cNvSpPr/>
            <p:nvPr/>
          </p:nvSpPr>
          <p:spPr>
            <a:xfrm>
              <a:off x="3368112" y="2611170"/>
              <a:ext cx="1548946" cy="1106815"/>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3">
            <a:extLst>
              <a:ext uri="{FF2B5EF4-FFF2-40B4-BE49-F238E27FC236}">
                <a16:creationId xmlns:a16="http://schemas.microsoft.com/office/drawing/2014/main" id="{987BEF2A-0B4F-47F5-ACB8-E17F90C4DA85}"/>
              </a:ext>
            </a:extLst>
          </p:cNvPr>
          <p:cNvGrpSpPr/>
          <p:nvPr/>
        </p:nvGrpSpPr>
        <p:grpSpPr>
          <a:xfrm>
            <a:off x="3415045" y="2472062"/>
            <a:ext cx="1503710" cy="936420"/>
            <a:chOff x="6756228" y="2023100"/>
            <a:chExt cx="1819489" cy="1133068"/>
          </a:xfrm>
        </p:grpSpPr>
        <p:pic>
          <p:nvPicPr>
            <p:cNvPr id="90" name="Picture 2">
              <a:extLst>
                <a:ext uri="{FF2B5EF4-FFF2-40B4-BE49-F238E27FC236}">
                  <a16:creationId xmlns:a16="http://schemas.microsoft.com/office/drawing/2014/main" id="{F714F3F6-00EF-48C5-BF80-650F83C7B91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6228" y="2085253"/>
              <a:ext cx="1819489" cy="1049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矩形 85">
              <a:extLst>
                <a:ext uri="{FF2B5EF4-FFF2-40B4-BE49-F238E27FC236}">
                  <a16:creationId xmlns:a16="http://schemas.microsoft.com/office/drawing/2014/main" id="{5D8A11DE-6981-4D61-851F-C7DFF46D54D1}"/>
                </a:ext>
              </a:extLst>
            </p:cNvPr>
            <p:cNvSpPr/>
            <p:nvPr/>
          </p:nvSpPr>
          <p:spPr>
            <a:xfrm>
              <a:off x="6836839" y="2023100"/>
              <a:ext cx="1717989"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89">
            <a:extLst>
              <a:ext uri="{FF2B5EF4-FFF2-40B4-BE49-F238E27FC236}">
                <a16:creationId xmlns:a16="http://schemas.microsoft.com/office/drawing/2014/main" id="{FEB2C2DA-3D8A-41EC-944B-671FFC143169}"/>
              </a:ext>
            </a:extLst>
          </p:cNvPr>
          <p:cNvGrpSpPr/>
          <p:nvPr/>
        </p:nvGrpSpPr>
        <p:grpSpPr>
          <a:xfrm>
            <a:off x="6611485" y="2472036"/>
            <a:ext cx="1826276" cy="958078"/>
            <a:chOff x="6416820" y="3339237"/>
            <a:chExt cx="2209795" cy="1159275"/>
          </a:xfrm>
        </p:grpSpPr>
        <p:pic>
          <p:nvPicPr>
            <p:cNvPr id="93" name="Picture 2">
              <a:extLst>
                <a:ext uri="{FF2B5EF4-FFF2-40B4-BE49-F238E27FC236}">
                  <a16:creationId xmlns:a16="http://schemas.microsoft.com/office/drawing/2014/main" id="{0BADF871-F93C-47B3-96A3-5963AC9E7BE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16820" y="3377354"/>
              <a:ext cx="2209795" cy="112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 name="矩形 91">
              <a:extLst>
                <a:ext uri="{FF2B5EF4-FFF2-40B4-BE49-F238E27FC236}">
                  <a16:creationId xmlns:a16="http://schemas.microsoft.com/office/drawing/2014/main" id="{DE446B57-CB06-4A5F-BC7F-ED5826A0C133}"/>
                </a:ext>
              </a:extLst>
            </p:cNvPr>
            <p:cNvSpPr/>
            <p:nvPr/>
          </p:nvSpPr>
          <p:spPr>
            <a:xfrm>
              <a:off x="6478346" y="3339237"/>
              <a:ext cx="2125111"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2">
            <a:extLst>
              <a:ext uri="{FF2B5EF4-FFF2-40B4-BE49-F238E27FC236}">
                <a16:creationId xmlns:a16="http://schemas.microsoft.com/office/drawing/2014/main" id="{0062B997-9FF8-4320-9010-3DE3DFE82C94}"/>
              </a:ext>
            </a:extLst>
          </p:cNvPr>
          <p:cNvGrpSpPr/>
          <p:nvPr/>
        </p:nvGrpSpPr>
        <p:grpSpPr>
          <a:xfrm>
            <a:off x="7232201" y="4528605"/>
            <a:ext cx="1458113" cy="1025140"/>
            <a:chOff x="7918190" y="3810104"/>
            <a:chExt cx="1616195" cy="1100716"/>
          </a:xfrm>
        </p:grpSpPr>
        <p:pic>
          <p:nvPicPr>
            <p:cNvPr id="96" name="Picture 2" descr="H:\Tsinghua_sel_focal\ff12.PNG">
              <a:extLst>
                <a:ext uri="{FF2B5EF4-FFF2-40B4-BE49-F238E27FC236}">
                  <a16:creationId xmlns:a16="http://schemas.microsoft.com/office/drawing/2014/main" id="{241E4B3F-0A19-4B19-A739-FE893312AC5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18190" y="3810104"/>
              <a:ext cx="1616195" cy="1100716"/>
            </a:xfrm>
            <a:prstGeom prst="rect">
              <a:avLst/>
            </a:prstGeom>
            <a:noFill/>
            <a:extLst>
              <a:ext uri="{909E8E84-426E-40DD-AFC4-6F175D3DCCD1}">
                <a14:hiddenFill xmlns:a14="http://schemas.microsoft.com/office/drawing/2010/main">
                  <a:solidFill>
                    <a:srgbClr val="FFFFFF"/>
                  </a:solidFill>
                </a14:hiddenFill>
              </a:ext>
            </a:extLst>
          </p:spPr>
        </p:pic>
        <p:sp>
          <p:nvSpPr>
            <p:cNvPr id="97" name="矩形 94">
              <a:extLst>
                <a:ext uri="{FF2B5EF4-FFF2-40B4-BE49-F238E27FC236}">
                  <a16:creationId xmlns:a16="http://schemas.microsoft.com/office/drawing/2014/main" id="{3D1C6E78-456B-448F-9F09-8234574ED028}"/>
                </a:ext>
              </a:extLst>
            </p:cNvPr>
            <p:cNvSpPr/>
            <p:nvPr/>
          </p:nvSpPr>
          <p:spPr>
            <a:xfrm>
              <a:off x="7991903" y="3864633"/>
              <a:ext cx="1488527" cy="937981"/>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5">
            <a:extLst>
              <a:ext uri="{FF2B5EF4-FFF2-40B4-BE49-F238E27FC236}">
                <a16:creationId xmlns:a16="http://schemas.microsoft.com/office/drawing/2014/main" id="{91442A68-D437-4B27-B07E-54E3D4E82B38}"/>
              </a:ext>
            </a:extLst>
          </p:cNvPr>
          <p:cNvGrpSpPr/>
          <p:nvPr/>
        </p:nvGrpSpPr>
        <p:grpSpPr>
          <a:xfrm>
            <a:off x="1961607" y="3530822"/>
            <a:ext cx="1653808" cy="916217"/>
            <a:chOff x="7698677" y="4091109"/>
            <a:chExt cx="1618301" cy="896546"/>
          </a:xfrm>
        </p:grpSpPr>
        <p:pic>
          <p:nvPicPr>
            <p:cNvPr id="99" name="Picture 7" descr="F:\Chenyang's_files\SceneGraph\RenderPic_simple\21.PNG">
              <a:extLst>
                <a:ext uri="{FF2B5EF4-FFF2-40B4-BE49-F238E27FC236}">
                  <a16:creationId xmlns:a16="http://schemas.microsoft.com/office/drawing/2014/main" id="{C842A356-41FC-4818-B8C4-F52D83C9C3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98677" y="4118352"/>
              <a:ext cx="1618301" cy="863252"/>
            </a:xfrm>
            <a:prstGeom prst="rect">
              <a:avLst/>
            </a:prstGeom>
            <a:noFill/>
            <a:extLst>
              <a:ext uri="{909E8E84-426E-40DD-AFC4-6F175D3DCCD1}">
                <a14:hiddenFill xmlns:a14="http://schemas.microsoft.com/office/drawing/2010/main">
                  <a:solidFill>
                    <a:srgbClr val="FFFFFF"/>
                  </a:solidFill>
                </a14:hiddenFill>
              </a:ext>
            </a:extLst>
          </p:spPr>
        </p:pic>
        <p:sp>
          <p:nvSpPr>
            <p:cNvPr id="100" name="矩形 97">
              <a:extLst>
                <a:ext uri="{FF2B5EF4-FFF2-40B4-BE49-F238E27FC236}">
                  <a16:creationId xmlns:a16="http://schemas.microsoft.com/office/drawing/2014/main" id="{694B9B12-08AD-41A8-9976-DA08D1430462}"/>
                </a:ext>
              </a:extLst>
            </p:cNvPr>
            <p:cNvSpPr/>
            <p:nvPr/>
          </p:nvSpPr>
          <p:spPr>
            <a:xfrm>
              <a:off x="7706625" y="4091109"/>
              <a:ext cx="1592650"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98">
            <a:extLst>
              <a:ext uri="{FF2B5EF4-FFF2-40B4-BE49-F238E27FC236}">
                <a16:creationId xmlns:a16="http://schemas.microsoft.com/office/drawing/2014/main" id="{9E06E2B6-4B30-434F-9B2C-9D0B3CB8FB06}"/>
              </a:ext>
            </a:extLst>
          </p:cNvPr>
          <p:cNvGrpSpPr/>
          <p:nvPr/>
        </p:nvGrpSpPr>
        <p:grpSpPr>
          <a:xfrm>
            <a:off x="3630476" y="3528881"/>
            <a:ext cx="1569402" cy="969720"/>
            <a:chOff x="4702874" y="3342275"/>
            <a:chExt cx="1760680" cy="1196700"/>
          </a:xfrm>
        </p:grpSpPr>
        <p:pic>
          <p:nvPicPr>
            <p:cNvPr id="102" name="Picture 2">
              <a:extLst>
                <a:ext uri="{FF2B5EF4-FFF2-40B4-BE49-F238E27FC236}">
                  <a16:creationId xmlns:a16="http://schemas.microsoft.com/office/drawing/2014/main" id="{1D80B503-B6EE-4B2A-B100-44FA17FECDD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2874" y="3418335"/>
              <a:ext cx="1760680" cy="1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矩形 100">
              <a:extLst>
                <a:ext uri="{FF2B5EF4-FFF2-40B4-BE49-F238E27FC236}">
                  <a16:creationId xmlns:a16="http://schemas.microsoft.com/office/drawing/2014/main" id="{2D213B6F-342A-40D5-BBB1-F46587517CD1}"/>
                </a:ext>
              </a:extLst>
            </p:cNvPr>
            <p:cNvSpPr/>
            <p:nvPr/>
          </p:nvSpPr>
          <p:spPr>
            <a:xfrm>
              <a:off x="4755280" y="3342275"/>
              <a:ext cx="1648540"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4" name="组合 101">
            <a:extLst>
              <a:ext uri="{FF2B5EF4-FFF2-40B4-BE49-F238E27FC236}">
                <a16:creationId xmlns:a16="http://schemas.microsoft.com/office/drawing/2014/main" id="{9139500B-2D4F-4514-999B-F139D961B808}"/>
              </a:ext>
            </a:extLst>
          </p:cNvPr>
          <p:cNvGrpSpPr/>
          <p:nvPr/>
        </p:nvGrpSpPr>
        <p:grpSpPr>
          <a:xfrm>
            <a:off x="8534511" y="2423711"/>
            <a:ext cx="1682386" cy="968845"/>
            <a:chOff x="-951032" y="3681649"/>
            <a:chExt cx="1850625" cy="1065730"/>
          </a:xfrm>
        </p:grpSpPr>
        <p:pic>
          <p:nvPicPr>
            <p:cNvPr id="105" name="Picture 6" descr="F:\Chenyang's_files\SceneGraph\RenderPic_hybird\5.PNG">
              <a:extLst>
                <a:ext uri="{FF2B5EF4-FFF2-40B4-BE49-F238E27FC236}">
                  <a16:creationId xmlns:a16="http://schemas.microsoft.com/office/drawing/2014/main" id="{1647B773-3FDC-4252-8476-39A9528E5FCA}"/>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5696"/>
            <a:stretch/>
          </p:blipFill>
          <p:spPr bwMode="auto">
            <a:xfrm>
              <a:off x="-937981" y="3689159"/>
              <a:ext cx="1837574" cy="1058220"/>
            </a:xfrm>
            <a:prstGeom prst="rect">
              <a:avLst/>
            </a:prstGeom>
            <a:noFill/>
            <a:extLst>
              <a:ext uri="{909E8E84-426E-40DD-AFC4-6F175D3DCCD1}">
                <a14:hiddenFill xmlns:a14="http://schemas.microsoft.com/office/drawing/2010/main">
                  <a:solidFill>
                    <a:srgbClr val="FFFFFF"/>
                  </a:solidFill>
                </a14:hiddenFill>
              </a:ext>
            </a:extLst>
          </p:spPr>
        </p:pic>
        <p:sp>
          <p:nvSpPr>
            <p:cNvPr id="106" name="矩形 103">
              <a:extLst>
                <a:ext uri="{FF2B5EF4-FFF2-40B4-BE49-F238E27FC236}">
                  <a16:creationId xmlns:a16="http://schemas.microsoft.com/office/drawing/2014/main" id="{95B3BEC6-53E0-4D4E-8D54-3AA1895BFDB7}"/>
                </a:ext>
              </a:extLst>
            </p:cNvPr>
            <p:cNvSpPr/>
            <p:nvPr/>
          </p:nvSpPr>
          <p:spPr>
            <a:xfrm>
              <a:off x="-951032" y="3681649"/>
              <a:ext cx="1850624" cy="106573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7" name="组合 104">
            <a:extLst>
              <a:ext uri="{FF2B5EF4-FFF2-40B4-BE49-F238E27FC236}">
                <a16:creationId xmlns:a16="http://schemas.microsoft.com/office/drawing/2014/main" id="{161EE3CB-D154-4863-9641-2C468201DFEF}"/>
              </a:ext>
            </a:extLst>
          </p:cNvPr>
          <p:cNvGrpSpPr/>
          <p:nvPr/>
        </p:nvGrpSpPr>
        <p:grpSpPr>
          <a:xfrm>
            <a:off x="6617391" y="3528883"/>
            <a:ext cx="1176202" cy="928589"/>
            <a:chOff x="7555349" y="536448"/>
            <a:chExt cx="1543731" cy="1218746"/>
          </a:xfrm>
        </p:grpSpPr>
        <p:pic>
          <p:nvPicPr>
            <p:cNvPr id="108" name="Picture 4">
              <a:extLst>
                <a:ext uri="{FF2B5EF4-FFF2-40B4-BE49-F238E27FC236}">
                  <a16:creationId xmlns:a16="http://schemas.microsoft.com/office/drawing/2014/main" id="{7021B7EE-BC8A-49A2-A62D-FE1A5D4893B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25456" y="610580"/>
              <a:ext cx="1473624" cy="1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 name="矩形 106">
              <a:extLst>
                <a:ext uri="{FF2B5EF4-FFF2-40B4-BE49-F238E27FC236}">
                  <a16:creationId xmlns:a16="http://schemas.microsoft.com/office/drawing/2014/main" id="{98DD6EA3-AD4C-48A3-8BA8-495DF4147040}"/>
                </a:ext>
              </a:extLst>
            </p:cNvPr>
            <p:cNvSpPr/>
            <p:nvPr/>
          </p:nvSpPr>
          <p:spPr>
            <a:xfrm>
              <a:off x="7555349" y="536448"/>
              <a:ext cx="1539883" cy="12187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0" name="组合 107">
            <a:extLst>
              <a:ext uri="{FF2B5EF4-FFF2-40B4-BE49-F238E27FC236}">
                <a16:creationId xmlns:a16="http://schemas.microsoft.com/office/drawing/2014/main" id="{BF9EA7E6-93C4-4775-8D2A-4B57FF5E670F}"/>
              </a:ext>
            </a:extLst>
          </p:cNvPr>
          <p:cNvGrpSpPr/>
          <p:nvPr/>
        </p:nvGrpSpPr>
        <p:grpSpPr>
          <a:xfrm>
            <a:off x="7881311" y="3521050"/>
            <a:ext cx="1341948" cy="936420"/>
            <a:chOff x="-188813" y="1095336"/>
            <a:chExt cx="1387885" cy="968475"/>
          </a:xfrm>
        </p:grpSpPr>
        <p:pic>
          <p:nvPicPr>
            <p:cNvPr id="111" name="Picture 3" descr="H:\RenderPic_nonfocal\t1.PNG">
              <a:extLst>
                <a:ext uri="{FF2B5EF4-FFF2-40B4-BE49-F238E27FC236}">
                  <a16:creationId xmlns:a16="http://schemas.microsoft.com/office/drawing/2014/main" id="{171250F5-DA62-4D87-8876-4BF4EA61E5A3}"/>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684" r="5723"/>
            <a:stretch/>
          </p:blipFill>
          <p:spPr bwMode="auto">
            <a:xfrm>
              <a:off x="-180528" y="1095336"/>
              <a:ext cx="1363795" cy="968475"/>
            </a:xfrm>
            <a:prstGeom prst="rect">
              <a:avLst/>
            </a:prstGeom>
            <a:noFill/>
            <a:extLst>
              <a:ext uri="{909E8E84-426E-40DD-AFC4-6F175D3DCCD1}">
                <a14:hiddenFill xmlns:a14="http://schemas.microsoft.com/office/drawing/2010/main">
                  <a:solidFill>
                    <a:srgbClr val="FFFFFF"/>
                  </a:solidFill>
                </a14:hiddenFill>
              </a:ext>
            </a:extLst>
          </p:spPr>
        </p:pic>
        <p:sp>
          <p:nvSpPr>
            <p:cNvPr id="112" name="矩形 109">
              <a:extLst>
                <a:ext uri="{FF2B5EF4-FFF2-40B4-BE49-F238E27FC236}">
                  <a16:creationId xmlns:a16="http://schemas.microsoft.com/office/drawing/2014/main" id="{0C059E92-D3D4-4316-BD6A-0FE489AC80D5}"/>
                </a:ext>
              </a:extLst>
            </p:cNvPr>
            <p:cNvSpPr/>
            <p:nvPr/>
          </p:nvSpPr>
          <p:spPr>
            <a:xfrm>
              <a:off x="-188813" y="1112742"/>
              <a:ext cx="1387885" cy="923092"/>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0">
            <a:extLst>
              <a:ext uri="{FF2B5EF4-FFF2-40B4-BE49-F238E27FC236}">
                <a16:creationId xmlns:a16="http://schemas.microsoft.com/office/drawing/2014/main" id="{93B9AAF5-1F15-49CC-A2D7-51ECAC8155EB}"/>
              </a:ext>
            </a:extLst>
          </p:cNvPr>
          <p:cNvGrpSpPr/>
          <p:nvPr/>
        </p:nvGrpSpPr>
        <p:grpSpPr>
          <a:xfrm>
            <a:off x="6039499" y="4569464"/>
            <a:ext cx="1246946" cy="902641"/>
            <a:chOff x="8155404" y="1176324"/>
            <a:chExt cx="1338484" cy="949651"/>
          </a:xfrm>
        </p:grpSpPr>
        <p:pic>
          <p:nvPicPr>
            <p:cNvPr id="114" name="Picture 8" descr="H:\Tsinghua_sel_focal\f22.PNG">
              <a:extLst>
                <a:ext uri="{FF2B5EF4-FFF2-40B4-BE49-F238E27FC236}">
                  <a16:creationId xmlns:a16="http://schemas.microsoft.com/office/drawing/2014/main" id="{36F9C7C8-E803-4B53-BB6E-8F4F600ACB6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155404" y="1176324"/>
              <a:ext cx="1338484" cy="949651"/>
            </a:xfrm>
            <a:prstGeom prst="rect">
              <a:avLst/>
            </a:prstGeom>
            <a:noFill/>
            <a:extLst>
              <a:ext uri="{909E8E84-426E-40DD-AFC4-6F175D3DCCD1}">
                <a14:hiddenFill xmlns:a14="http://schemas.microsoft.com/office/drawing/2010/main">
                  <a:solidFill>
                    <a:srgbClr val="FFFFFF"/>
                  </a:solidFill>
                </a14:hiddenFill>
              </a:ext>
            </a:extLst>
          </p:spPr>
        </p:pic>
        <p:sp>
          <p:nvSpPr>
            <p:cNvPr id="115" name="矩形 112">
              <a:extLst>
                <a:ext uri="{FF2B5EF4-FFF2-40B4-BE49-F238E27FC236}">
                  <a16:creationId xmlns:a16="http://schemas.microsoft.com/office/drawing/2014/main" id="{BBE80C62-2B68-4C78-AECE-A7BCE6026103}"/>
                </a:ext>
              </a:extLst>
            </p:cNvPr>
            <p:cNvSpPr/>
            <p:nvPr/>
          </p:nvSpPr>
          <p:spPr>
            <a:xfrm>
              <a:off x="8155405" y="1195287"/>
              <a:ext cx="1273268"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6" name="组合 113">
            <a:extLst>
              <a:ext uri="{FF2B5EF4-FFF2-40B4-BE49-F238E27FC236}">
                <a16:creationId xmlns:a16="http://schemas.microsoft.com/office/drawing/2014/main" id="{6695D5C8-E0DA-46D6-9EBE-C7441C8281A4}"/>
              </a:ext>
            </a:extLst>
          </p:cNvPr>
          <p:cNvGrpSpPr/>
          <p:nvPr/>
        </p:nvGrpSpPr>
        <p:grpSpPr>
          <a:xfrm>
            <a:off x="1969731" y="4574004"/>
            <a:ext cx="1306537" cy="868326"/>
            <a:chOff x="611560" y="1860489"/>
            <a:chExt cx="751189" cy="499241"/>
          </a:xfrm>
        </p:grpSpPr>
        <p:pic>
          <p:nvPicPr>
            <p:cNvPr id="117" name="Picture 4">
              <a:extLst>
                <a:ext uri="{FF2B5EF4-FFF2-40B4-BE49-F238E27FC236}">
                  <a16:creationId xmlns:a16="http://schemas.microsoft.com/office/drawing/2014/main" id="{CDBEC47E-B616-42B5-A389-9125A2D7F34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1560" y="1877503"/>
              <a:ext cx="740572" cy="481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 name="矩形 115">
              <a:extLst>
                <a:ext uri="{FF2B5EF4-FFF2-40B4-BE49-F238E27FC236}">
                  <a16:creationId xmlns:a16="http://schemas.microsoft.com/office/drawing/2014/main" id="{1FC46382-68E2-4AB0-A8F0-B95DDCF79E2A}"/>
                </a:ext>
              </a:extLst>
            </p:cNvPr>
            <p:cNvSpPr/>
            <p:nvPr/>
          </p:nvSpPr>
          <p:spPr>
            <a:xfrm>
              <a:off x="619448" y="1860489"/>
              <a:ext cx="743301" cy="499241"/>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9" name="组合 116">
            <a:extLst>
              <a:ext uri="{FF2B5EF4-FFF2-40B4-BE49-F238E27FC236}">
                <a16:creationId xmlns:a16="http://schemas.microsoft.com/office/drawing/2014/main" id="{43B17BE8-6844-40C9-8671-BBAECBE6D883}"/>
              </a:ext>
            </a:extLst>
          </p:cNvPr>
          <p:cNvGrpSpPr/>
          <p:nvPr/>
        </p:nvGrpSpPr>
        <p:grpSpPr>
          <a:xfrm>
            <a:off x="3343558" y="4579782"/>
            <a:ext cx="1294578" cy="883697"/>
            <a:chOff x="2757700" y="4085058"/>
            <a:chExt cx="1314724" cy="915888"/>
          </a:xfrm>
        </p:grpSpPr>
        <p:pic>
          <p:nvPicPr>
            <p:cNvPr id="120" name="Picture 6" descr="F:\Chenyang's_files\SceneGraph\RenderPic_simple\36.PNG">
              <a:extLst>
                <a:ext uri="{FF2B5EF4-FFF2-40B4-BE49-F238E27FC236}">
                  <a16:creationId xmlns:a16="http://schemas.microsoft.com/office/drawing/2014/main" id="{4F564631-63B0-4430-A8B8-54700B58B41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760029" y="4112411"/>
              <a:ext cx="1312395" cy="888535"/>
            </a:xfrm>
            <a:prstGeom prst="rect">
              <a:avLst/>
            </a:prstGeom>
            <a:noFill/>
            <a:extLst>
              <a:ext uri="{909E8E84-426E-40DD-AFC4-6F175D3DCCD1}">
                <a14:hiddenFill xmlns:a14="http://schemas.microsoft.com/office/drawing/2010/main">
                  <a:solidFill>
                    <a:srgbClr val="FFFFFF"/>
                  </a:solidFill>
                </a14:hiddenFill>
              </a:ext>
            </a:extLst>
          </p:spPr>
        </p:pic>
        <p:sp>
          <p:nvSpPr>
            <p:cNvPr id="121" name="矩形 118">
              <a:extLst>
                <a:ext uri="{FF2B5EF4-FFF2-40B4-BE49-F238E27FC236}">
                  <a16:creationId xmlns:a16="http://schemas.microsoft.com/office/drawing/2014/main" id="{D06819FB-9313-4483-B503-1C0F184AEF5A}"/>
                </a:ext>
              </a:extLst>
            </p:cNvPr>
            <p:cNvSpPr/>
            <p:nvPr/>
          </p:nvSpPr>
          <p:spPr>
            <a:xfrm>
              <a:off x="2757700" y="4085058"/>
              <a:ext cx="1273268"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2" name="组合 119">
            <a:extLst>
              <a:ext uri="{FF2B5EF4-FFF2-40B4-BE49-F238E27FC236}">
                <a16:creationId xmlns:a16="http://schemas.microsoft.com/office/drawing/2014/main" id="{3CFE416D-49CB-4951-AC52-B1BBE2FA5E39}"/>
              </a:ext>
            </a:extLst>
          </p:cNvPr>
          <p:cNvGrpSpPr/>
          <p:nvPr/>
        </p:nvGrpSpPr>
        <p:grpSpPr>
          <a:xfrm>
            <a:off x="4677793" y="4586322"/>
            <a:ext cx="1288813" cy="877156"/>
            <a:chOff x="605583" y="2709917"/>
            <a:chExt cx="1138105" cy="773593"/>
          </a:xfrm>
        </p:grpSpPr>
        <p:pic>
          <p:nvPicPr>
            <p:cNvPr id="123" name="Picture 7">
              <a:extLst>
                <a:ext uri="{FF2B5EF4-FFF2-40B4-BE49-F238E27FC236}">
                  <a16:creationId xmlns:a16="http://schemas.microsoft.com/office/drawing/2014/main" id="{9C81F49F-CC9B-4AEB-978F-1893DD5D325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22520" y="2851965"/>
              <a:ext cx="1121168" cy="63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 name="矩形 121">
              <a:extLst>
                <a:ext uri="{FF2B5EF4-FFF2-40B4-BE49-F238E27FC236}">
                  <a16:creationId xmlns:a16="http://schemas.microsoft.com/office/drawing/2014/main" id="{D598568C-92EB-40F2-988A-7C811000F945}"/>
                </a:ext>
              </a:extLst>
            </p:cNvPr>
            <p:cNvSpPr/>
            <p:nvPr/>
          </p:nvSpPr>
          <p:spPr>
            <a:xfrm>
              <a:off x="605583" y="2709917"/>
              <a:ext cx="1120240" cy="75241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2">
            <a:extLst>
              <a:ext uri="{FF2B5EF4-FFF2-40B4-BE49-F238E27FC236}">
                <a16:creationId xmlns:a16="http://schemas.microsoft.com/office/drawing/2014/main" id="{5A474FD3-CF31-4EDD-B8DE-F8919C5D64A2}"/>
              </a:ext>
            </a:extLst>
          </p:cNvPr>
          <p:cNvGrpSpPr/>
          <p:nvPr/>
        </p:nvGrpSpPr>
        <p:grpSpPr>
          <a:xfrm>
            <a:off x="4998019" y="2484210"/>
            <a:ext cx="1590679" cy="945904"/>
            <a:chOff x="2783928" y="3339237"/>
            <a:chExt cx="1924722" cy="1144543"/>
          </a:xfrm>
        </p:grpSpPr>
        <p:pic>
          <p:nvPicPr>
            <p:cNvPr id="126" name="Picture 2">
              <a:extLst>
                <a:ext uri="{FF2B5EF4-FFF2-40B4-BE49-F238E27FC236}">
                  <a16:creationId xmlns:a16="http://schemas.microsoft.com/office/drawing/2014/main" id="{5AE75265-E7A9-4A53-8AFE-D3ECBA76910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783928" y="3377354"/>
              <a:ext cx="1924722" cy="1106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 name="矩形 124">
              <a:extLst>
                <a:ext uri="{FF2B5EF4-FFF2-40B4-BE49-F238E27FC236}">
                  <a16:creationId xmlns:a16="http://schemas.microsoft.com/office/drawing/2014/main" id="{ACD28FE9-4815-48B7-AA5A-D03C5B4579A3}"/>
                </a:ext>
              </a:extLst>
            </p:cNvPr>
            <p:cNvSpPr/>
            <p:nvPr/>
          </p:nvSpPr>
          <p:spPr>
            <a:xfrm>
              <a:off x="2811678" y="3339237"/>
              <a:ext cx="1862512"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8">
            <a:extLst>
              <a:ext uri="{FF2B5EF4-FFF2-40B4-BE49-F238E27FC236}">
                <a16:creationId xmlns:a16="http://schemas.microsoft.com/office/drawing/2014/main" id="{EA8D9432-B6D0-48F6-84F1-7F42C914E81A}"/>
              </a:ext>
            </a:extLst>
          </p:cNvPr>
          <p:cNvGrpSpPr/>
          <p:nvPr/>
        </p:nvGrpSpPr>
        <p:grpSpPr>
          <a:xfrm>
            <a:off x="5201457" y="3531164"/>
            <a:ext cx="1325741" cy="960665"/>
            <a:chOff x="3822692" y="2140385"/>
            <a:chExt cx="1201322" cy="932073"/>
          </a:xfrm>
        </p:grpSpPr>
        <p:pic>
          <p:nvPicPr>
            <p:cNvPr id="129" name="Picture 3">
              <a:extLst>
                <a:ext uri="{FF2B5EF4-FFF2-40B4-BE49-F238E27FC236}">
                  <a16:creationId xmlns:a16="http://schemas.microsoft.com/office/drawing/2014/main" id="{31F40D11-43FC-48D7-9B7B-D132840B092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822692" y="2195596"/>
              <a:ext cx="1201322" cy="87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矩形 130">
              <a:extLst>
                <a:ext uri="{FF2B5EF4-FFF2-40B4-BE49-F238E27FC236}">
                  <a16:creationId xmlns:a16="http://schemas.microsoft.com/office/drawing/2014/main" id="{D3EFB682-6FDF-4EAA-AFED-9EC98FCD8C55}"/>
                </a:ext>
              </a:extLst>
            </p:cNvPr>
            <p:cNvSpPr/>
            <p:nvPr/>
          </p:nvSpPr>
          <p:spPr>
            <a:xfrm>
              <a:off x="3860863" y="2140385"/>
              <a:ext cx="1137931" cy="887547"/>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1" name="组合 149">
            <a:extLst>
              <a:ext uri="{FF2B5EF4-FFF2-40B4-BE49-F238E27FC236}">
                <a16:creationId xmlns:a16="http://schemas.microsoft.com/office/drawing/2014/main" id="{5015FF64-81B2-47B4-810C-39929977506D}"/>
              </a:ext>
            </a:extLst>
          </p:cNvPr>
          <p:cNvGrpSpPr/>
          <p:nvPr/>
        </p:nvGrpSpPr>
        <p:grpSpPr>
          <a:xfrm>
            <a:off x="8732729" y="4586323"/>
            <a:ext cx="1572964" cy="868529"/>
            <a:chOff x="9695875" y="382024"/>
            <a:chExt cx="1898361" cy="1081628"/>
          </a:xfrm>
        </p:grpSpPr>
        <p:pic>
          <p:nvPicPr>
            <p:cNvPr id="132" name="Picture 6" descr="F:\Chenyang's_files\SceneGraph\RenderPic_hybird\5.PNG">
              <a:extLst>
                <a:ext uri="{FF2B5EF4-FFF2-40B4-BE49-F238E27FC236}">
                  <a16:creationId xmlns:a16="http://schemas.microsoft.com/office/drawing/2014/main" id="{9C4FBD39-8DD6-4BC9-9419-91BABCD9D8E7}"/>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r="5206"/>
            <a:stretch/>
          </p:blipFill>
          <p:spPr bwMode="auto">
            <a:xfrm>
              <a:off x="9706241" y="382025"/>
              <a:ext cx="1887995" cy="1081627"/>
            </a:xfrm>
            <a:prstGeom prst="rect">
              <a:avLst/>
            </a:prstGeom>
            <a:noFill/>
            <a:extLst>
              <a:ext uri="{909E8E84-426E-40DD-AFC4-6F175D3DCCD1}">
                <a14:hiddenFill xmlns:a14="http://schemas.microsoft.com/office/drawing/2010/main">
                  <a:solidFill>
                    <a:srgbClr val="FFFFFF"/>
                  </a:solidFill>
                </a14:hiddenFill>
              </a:ext>
            </a:extLst>
          </p:spPr>
        </p:pic>
        <p:sp>
          <p:nvSpPr>
            <p:cNvPr id="133" name="矩形 151">
              <a:extLst>
                <a:ext uri="{FF2B5EF4-FFF2-40B4-BE49-F238E27FC236}">
                  <a16:creationId xmlns:a16="http://schemas.microsoft.com/office/drawing/2014/main" id="{052C9C72-23CD-4AFD-AC27-A3725027DC4C}"/>
                </a:ext>
              </a:extLst>
            </p:cNvPr>
            <p:cNvSpPr/>
            <p:nvPr/>
          </p:nvSpPr>
          <p:spPr>
            <a:xfrm>
              <a:off x="9695875" y="382024"/>
              <a:ext cx="1898361" cy="107391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4" name="组合 154">
            <a:extLst>
              <a:ext uri="{FF2B5EF4-FFF2-40B4-BE49-F238E27FC236}">
                <a16:creationId xmlns:a16="http://schemas.microsoft.com/office/drawing/2014/main" id="{3DBC4A4F-E7D8-4CDA-A645-CBFC375D276C}"/>
              </a:ext>
            </a:extLst>
          </p:cNvPr>
          <p:cNvGrpSpPr/>
          <p:nvPr/>
        </p:nvGrpSpPr>
        <p:grpSpPr>
          <a:xfrm>
            <a:off x="9314520" y="3537537"/>
            <a:ext cx="902376" cy="906650"/>
            <a:chOff x="7790520" y="2292373"/>
            <a:chExt cx="902376" cy="906650"/>
          </a:xfrm>
        </p:grpSpPr>
        <p:pic>
          <p:nvPicPr>
            <p:cNvPr id="135" name="Picture 10" descr="F:\Chenyang's_files\SceneGraph\RenderPic_simple\513.PNG">
              <a:extLst>
                <a:ext uri="{FF2B5EF4-FFF2-40B4-BE49-F238E27FC236}">
                  <a16:creationId xmlns:a16="http://schemas.microsoft.com/office/drawing/2014/main" id="{CE73B652-7C0A-4300-BE94-FCC7AE7809B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851702" y="2313812"/>
              <a:ext cx="823941" cy="885211"/>
            </a:xfrm>
            <a:prstGeom prst="rect">
              <a:avLst/>
            </a:prstGeom>
            <a:noFill/>
            <a:extLst>
              <a:ext uri="{909E8E84-426E-40DD-AFC4-6F175D3DCCD1}">
                <a14:hiddenFill xmlns:a14="http://schemas.microsoft.com/office/drawing/2010/main">
                  <a:solidFill>
                    <a:srgbClr val="FFFFFF"/>
                  </a:solidFill>
                </a14:hiddenFill>
              </a:ext>
            </a:extLst>
          </p:spPr>
        </p:pic>
        <p:sp>
          <p:nvSpPr>
            <p:cNvPr id="136" name="矩形 153">
              <a:extLst>
                <a:ext uri="{FF2B5EF4-FFF2-40B4-BE49-F238E27FC236}">
                  <a16:creationId xmlns:a16="http://schemas.microsoft.com/office/drawing/2014/main" id="{093BE373-1E3C-4FA5-91CD-0D461D1B7E02}"/>
                </a:ext>
              </a:extLst>
            </p:cNvPr>
            <p:cNvSpPr/>
            <p:nvPr/>
          </p:nvSpPr>
          <p:spPr>
            <a:xfrm>
              <a:off x="7790520" y="2292373"/>
              <a:ext cx="902376" cy="892539"/>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642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B9B088-DA91-4F56-91DD-A9903786C027}"/>
              </a:ext>
            </a:extLst>
          </p:cNvPr>
          <p:cNvSpPr>
            <a:spLocks noGrp="1"/>
          </p:cNvSpPr>
          <p:nvPr>
            <p:ph type="title"/>
          </p:nvPr>
        </p:nvSpPr>
        <p:spPr/>
        <p:txBody>
          <a:bodyPr>
            <a:normAutofit/>
          </a:bodyPr>
          <a:lstStyle/>
          <a:p>
            <a:r>
              <a:rPr lang="zh-CN" altLang="en-US" dirty="0"/>
              <a:t>结果：基于聚焦点的三维场景分析</a:t>
            </a:r>
            <a:endParaRPr lang="en-CA" dirty="0"/>
          </a:p>
        </p:txBody>
      </p:sp>
      <p:sp>
        <p:nvSpPr>
          <p:cNvPr id="3" name="Slide Number Placeholder 2">
            <a:extLst>
              <a:ext uri="{FF2B5EF4-FFF2-40B4-BE49-F238E27FC236}">
                <a16:creationId xmlns:a16="http://schemas.microsoft.com/office/drawing/2014/main" id="{D234B40A-77E1-4342-B23F-19C1E61F8081}"/>
              </a:ext>
            </a:extLst>
          </p:cNvPr>
          <p:cNvSpPr>
            <a:spLocks noGrp="1"/>
          </p:cNvSpPr>
          <p:nvPr>
            <p:ph type="sldNum" sz="quarter" idx="12"/>
          </p:nvPr>
        </p:nvSpPr>
        <p:spPr/>
        <p:txBody>
          <a:bodyPr/>
          <a:lstStyle/>
          <a:p>
            <a:fld id="{9F58998E-2429-314E-B86C-A079AABAA7E0}" type="slidenum">
              <a:rPr lang="en-US" smtClean="0"/>
              <a:pPr/>
              <a:t>17</a:t>
            </a:fld>
            <a:endParaRPr lang="en-CA" dirty="0"/>
          </a:p>
        </p:txBody>
      </p:sp>
      <p:grpSp>
        <p:nvGrpSpPr>
          <p:cNvPr id="5" name="组合 12">
            <a:extLst>
              <a:ext uri="{FF2B5EF4-FFF2-40B4-BE49-F238E27FC236}">
                <a16:creationId xmlns:a16="http://schemas.microsoft.com/office/drawing/2014/main" id="{70851073-5E13-4AB8-8484-1D9C808236A3}"/>
              </a:ext>
            </a:extLst>
          </p:cNvPr>
          <p:cNvGrpSpPr/>
          <p:nvPr/>
        </p:nvGrpSpPr>
        <p:grpSpPr>
          <a:xfrm>
            <a:off x="1987890" y="1374508"/>
            <a:ext cx="1468317" cy="1018077"/>
            <a:chOff x="1352040" y="1036564"/>
            <a:chExt cx="1468317" cy="1018077"/>
          </a:xfrm>
        </p:grpSpPr>
        <p:pic>
          <p:nvPicPr>
            <p:cNvPr id="6" name="Picture 12">
              <a:extLst>
                <a:ext uri="{FF2B5EF4-FFF2-40B4-BE49-F238E27FC236}">
                  <a16:creationId xmlns:a16="http://schemas.microsoft.com/office/drawing/2014/main" id="{62EC24ED-0F1B-4486-B66E-4F2D4172D2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038" y="1072555"/>
              <a:ext cx="1370685" cy="982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14">
              <a:extLst>
                <a:ext uri="{FF2B5EF4-FFF2-40B4-BE49-F238E27FC236}">
                  <a16:creationId xmlns:a16="http://schemas.microsoft.com/office/drawing/2014/main" id="{CB41186D-1342-4A5D-A557-683B27CD0D34}"/>
                </a:ext>
              </a:extLst>
            </p:cNvPr>
            <p:cNvSpPr/>
            <p:nvPr/>
          </p:nvSpPr>
          <p:spPr>
            <a:xfrm>
              <a:off x="1352040" y="1036564"/>
              <a:ext cx="1468317" cy="9862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15">
            <a:extLst>
              <a:ext uri="{FF2B5EF4-FFF2-40B4-BE49-F238E27FC236}">
                <a16:creationId xmlns:a16="http://schemas.microsoft.com/office/drawing/2014/main" id="{92A27A5C-A1BD-46F8-B038-FC7FD7317E98}"/>
              </a:ext>
            </a:extLst>
          </p:cNvPr>
          <p:cNvGrpSpPr/>
          <p:nvPr/>
        </p:nvGrpSpPr>
        <p:grpSpPr>
          <a:xfrm>
            <a:off x="3619572" y="1370393"/>
            <a:ext cx="1468317" cy="986201"/>
            <a:chOff x="3222130" y="828288"/>
            <a:chExt cx="1776664" cy="1193303"/>
          </a:xfrm>
        </p:grpSpPr>
        <p:pic>
          <p:nvPicPr>
            <p:cNvPr id="9" name="Picture 5">
              <a:extLst>
                <a:ext uri="{FF2B5EF4-FFF2-40B4-BE49-F238E27FC236}">
                  <a16:creationId xmlns:a16="http://schemas.microsoft.com/office/drawing/2014/main" id="{C05049A6-E5F2-4259-A9B9-A9FBF06DAF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1658" y="905281"/>
              <a:ext cx="1676658" cy="1097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17">
              <a:extLst>
                <a:ext uri="{FF2B5EF4-FFF2-40B4-BE49-F238E27FC236}">
                  <a16:creationId xmlns:a16="http://schemas.microsoft.com/office/drawing/2014/main" id="{A59DD5B5-9DC6-4549-8F4A-F97ED81C7B0F}"/>
                </a:ext>
              </a:extLst>
            </p:cNvPr>
            <p:cNvSpPr/>
            <p:nvPr/>
          </p:nvSpPr>
          <p:spPr>
            <a:xfrm>
              <a:off x="3222130" y="828288"/>
              <a:ext cx="1776664" cy="119330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8">
            <a:extLst>
              <a:ext uri="{FF2B5EF4-FFF2-40B4-BE49-F238E27FC236}">
                <a16:creationId xmlns:a16="http://schemas.microsoft.com/office/drawing/2014/main" id="{700EC82C-0411-437B-9385-CC6ABF0F683A}"/>
              </a:ext>
            </a:extLst>
          </p:cNvPr>
          <p:cNvGrpSpPr/>
          <p:nvPr/>
        </p:nvGrpSpPr>
        <p:grpSpPr>
          <a:xfrm>
            <a:off x="5203026" y="1365938"/>
            <a:ext cx="1506036" cy="1017916"/>
            <a:chOff x="5081572" y="2026873"/>
            <a:chExt cx="1708488" cy="1161613"/>
          </a:xfrm>
        </p:grpSpPr>
        <p:pic>
          <p:nvPicPr>
            <p:cNvPr id="12" name="Picture 2">
              <a:extLst>
                <a:ext uri="{FF2B5EF4-FFF2-40B4-BE49-F238E27FC236}">
                  <a16:creationId xmlns:a16="http://schemas.microsoft.com/office/drawing/2014/main" id="{A59334D0-2FF4-4640-A39E-D8FEC4603C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1572" y="2079571"/>
              <a:ext cx="1708488" cy="110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22">
              <a:extLst>
                <a:ext uri="{FF2B5EF4-FFF2-40B4-BE49-F238E27FC236}">
                  <a16:creationId xmlns:a16="http://schemas.microsoft.com/office/drawing/2014/main" id="{20D51F70-4BF1-4F7A-99A4-5A0982B3BA9B}"/>
                </a:ext>
              </a:extLst>
            </p:cNvPr>
            <p:cNvSpPr/>
            <p:nvPr/>
          </p:nvSpPr>
          <p:spPr>
            <a:xfrm>
              <a:off x="5102129" y="2026873"/>
              <a:ext cx="1658268"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24">
            <a:extLst>
              <a:ext uri="{FF2B5EF4-FFF2-40B4-BE49-F238E27FC236}">
                <a16:creationId xmlns:a16="http://schemas.microsoft.com/office/drawing/2014/main" id="{F28CB71E-94B8-4C94-BAF8-8BF48E33E681}"/>
              </a:ext>
            </a:extLst>
          </p:cNvPr>
          <p:cNvGrpSpPr/>
          <p:nvPr/>
        </p:nvGrpSpPr>
        <p:grpSpPr>
          <a:xfrm>
            <a:off x="6816081" y="1357397"/>
            <a:ext cx="1696088" cy="992126"/>
            <a:chOff x="8384085" y="1840992"/>
            <a:chExt cx="2052267" cy="1200473"/>
          </a:xfrm>
        </p:grpSpPr>
        <p:pic>
          <p:nvPicPr>
            <p:cNvPr id="15" name="Picture 4">
              <a:extLst>
                <a:ext uri="{FF2B5EF4-FFF2-40B4-BE49-F238E27FC236}">
                  <a16:creationId xmlns:a16="http://schemas.microsoft.com/office/drawing/2014/main" id="{C5AE208E-3610-4988-BA08-2E577D72AC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4085" y="1900821"/>
              <a:ext cx="2003951" cy="112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26">
              <a:extLst>
                <a:ext uri="{FF2B5EF4-FFF2-40B4-BE49-F238E27FC236}">
                  <a16:creationId xmlns:a16="http://schemas.microsoft.com/office/drawing/2014/main" id="{10A42DCE-27F3-4FA3-A9DF-CD8F6F5B269F}"/>
                </a:ext>
              </a:extLst>
            </p:cNvPr>
            <p:cNvSpPr/>
            <p:nvPr/>
          </p:nvSpPr>
          <p:spPr>
            <a:xfrm>
              <a:off x="8397320" y="1840992"/>
              <a:ext cx="2039032" cy="120047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27">
            <a:extLst>
              <a:ext uri="{FF2B5EF4-FFF2-40B4-BE49-F238E27FC236}">
                <a16:creationId xmlns:a16="http://schemas.microsoft.com/office/drawing/2014/main" id="{F5E5EC66-3420-4F8C-90E0-0F42760546D5}"/>
              </a:ext>
            </a:extLst>
          </p:cNvPr>
          <p:cNvGrpSpPr/>
          <p:nvPr/>
        </p:nvGrpSpPr>
        <p:grpSpPr>
          <a:xfrm>
            <a:off x="8616282" y="1357398"/>
            <a:ext cx="1647477" cy="981797"/>
            <a:chOff x="8364661" y="1003782"/>
            <a:chExt cx="1876558" cy="1118316"/>
          </a:xfrm>
        </p:grpSpPr>
        <p:pic>
          <p:nvPicPr>
            <p:cNvPr id="18" name="Picture 9" descr="H:\Tsinghua_sel_focal\ff7.PNG">
              <a:extLst>
                <a:ext uri="{FF2B5EF4-FFF2-40B4-BE49-F238E27FC236}">
                  <a16:creationId xmlns:a16="http://schemas.microsoft.com/office/drawing/2014/main" id="{90D7EC23-CAD0-429C-A72F-CA07DCE0E7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8424" y="1031119"/>
              <a:ext cx="1852795" cy="1081568"/>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29">
              <a:extLst>
                <a:ext uri="{FF2B5EF4-FFF2-40B4-BE49-F238E27FC236}">
                  <a16:creationId xmlns:a16="http://schemas.microsoft.com/office/drawing/2014/main" id="{F5755A3A-D646-41A0-AC70-1B26760E800F}"/>
                </a:ext>
              </a:extLst>
            </p:cNvPr>
            <p:cNvSpPr/>
            <p:nvPr/>
          </p:nvSpPr>
          <p:spPr>
            <a:xfrm>
              <a:off x="8364661" y="1003782"/>
              <a:ext cx="1840388" cy="111831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30">
            <a:extLst>
              <a:ext uri="{FF2B5EF4-FFF2-40B4-BE49-F238E27FC236}">
                <a16:creationId xmlns:a16="http://schemas.microsoft.com/office/drawing/2014/main" id="{3FAEF3A2-34BC-4674-81E1-3807CAA9D8AE}"/>
              </a:ext>
            </a:extLst>
          </p:cNvPr>
          <p:cNvGrpSpPr/>
          <p:nvPr/>
        </p:nvGrpSpPr>
        <p:grpSpPr>
          <a:xfrm>
            <a:off x="2002261" y="2472064"/>
            <a:ext cx="1341296" cy="942828"/>
            <a:chOff x="3368112" y="2611170"/>
            <a:chExt cx="1581516" cy="1111684"/>
          </a:xfrm>
        </p:grpSpPr>
        <p:pic>
          <p:nvPicPr>
            <p:cNvPr id="21" name="Picture 3" descr="F:\Chenyang's_files\SceneGraph\RenderPic_hybird\65.PNG">
              <a:extLst>
                <a:ext uri="{FF2B5EF4-FFF2-40B4-BE49-F238E27FC236}">
                  <a16:creationId xmlns:a16="http://schemas.microsoft.com/office/drawing/2014/main" id="{8C0F3CD4-BA1A-4FD3-AE89-4B228B18D7C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2646"/>
            <a:stretch/>
          </p:blipFill>
          <p:spPr bwMode="auto">
            <a:xfrm>
              <a:off x="3376352" y="2629589"/>
              <a:ext cx="1573276" cy="1093265"/>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32">
              <a:extLst>
                <a:ext uri="{FF2B5EF4-FFF2-40B4-BE49-F238E27FC236}">
                  <a16:creationId xmlns:a16="http://schemas.microsoft.com/office/drawing/2014/main" id="{B18EA98B-343B-44E3-B0F5-F90FAA3E1C50}"/>
                </a:ext>
              </a:extLst>
            </p:cNvPr>
            <p:cNvSpPr/>
            <p:nvPr/>
          </p:nvSpPr>
          <p:spPr>
            <a:xfrm>
              <a:off x="3368112" y="2611170"/>
              <a:ext cx="1548946" cy="1106815"/>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33">
            <a:extLst>
              <a:ext uri="{FF2B5EF4-FFF2-40B4-BE49-F238E27FC236}">
                <a16:creationId xmlns:a16="http://schemas.microsoft.com/office/drawing/2014/main" id="{D4DBB1C2-8574-4FCF-AF56-3D8B88C37D25}"/>
              </a:ext>
            </a:extLst>
          </p:cNvPr>
          <p:cNvGrpSpPr/>
          <p:nvPr/>
        </p:nvGrpSpPr>
        <p:grpSpPr>
          <a:xfrm>
            <a:off x="3414951" y="2472248"/>
            <a:ext cx="1503710" cy="936420"/>
            <a:chOff x="6756228" y="2023100"/>
            <a:chExt cx="1819489" cy="1133068"/>
          </a:xfrm>
        </p:grpSpPr>
        <p:pic>
          <p:nvPicPr>
            <p:cNvPr id="24" name="Picture 2">
              <a:extLst>
                <a:ext uri="{FF2B5EF4-FFF2-40B4-BE49-F238E27FC236}">
                  <a16:creationId xmlns:a16="http://schemas.microsoft.com/office/drawing/2014/main" id="{C8DDBAAD-0BC4-4FDE-A275-ADE5876BF95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56228" y="2081613"/>
              <a:ext cx="1819489" cy="1049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矩形 35">
              <a:extLst>
                <a:ext uri="{FF2B5EF4-FFF2-40B4-BE49-F238E27FC236}">
                  <a16:creationId xmlns:a16="http://schemas.microsoft.com/office/drawing/2014/main" id="{01D87814-9900-46B0-97FD-2E50964B420F}"/>
                </a:ext>
              </a:extLst>
            </p:cNvPr>
            <p:cNvSpPr/>
            <p:nvPr/>
          </p:nvSpPr>
          <p:spPr>
            <a:xfrm>
              <a:off x="6836839" y="2023100"/>
              <a:ext cx="1717989"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36">
            <a:extLst>
              <a:ext uri="{FF2B5EF4-FFF2-40B4-BE49-F238E27FC236}">
                <a16:creationId xmlns:a16="http://schemas.microsoft.com/office/drawing/2014/main" id="{70F2EFEF-3B40-4167-9CF6-E8A594C687C4}"/>
              </a:ext>
            </a:extLst>
          </p:cNvPr>
          <p:cNvGrpSpPr/>
          <p:nvPr/>
        </p:nvGrpSpPr>
        <p:grpSpPr>
          <a:xfrm>
            <a:off x="6611485" y="2472038"/>
            <a:ext cx="1826276" cy="958078"/>
            <a:chOff x="6416820" y="3339237"/>
            <a:chExt cx="2209795" cy="1159275"/>
          </a:xfrm>
        </p:grpSpPr>
        <p:pic>
          <p:nvPicPr>
            <p:cNvPr id="27" name="Picture 2">
              <a:extLst>
                <a:ext uri="{FF2B5EF4-FFF2-40B4-BE49-F238E27FC236}">
                  <a16:creationId xmlns:a16="http://schemas.microsoft.com/office/drawing/2014/main" id="{42197AE1-3B00-42EB-88BB-74F3E6199E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6820" y="3377354"/>
              <a:ext cx="2209795" cy="1121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矩形 38">
              <a:extLst>
                <a:ext uri="{FF2B5EF4-FFF2-40B4-BE49-F238E27FC236}">
                  <a16:creationId xmlns:a16="http://schemas.microsoft.com/office/drawing/2014/main" id="{B78E60AA-2E80-46B6-B9DD-DDFB33198E69}"/>
                </a:ext>
              </a:extLst>
            </p:cNvPr>
            <p:cNvSpPr/>
            <p:nvPr/>
          </p:nvSpPr>
          <p:spPr>
            <a:xfrm>
              <a:off x="6478346" y="3339237"/>
              <a:ext cx="2125111"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39">
            <a:extLst>
              <a:ext uri="{FF2B5EF4-FFF2-40B4-BE49-F238E27FC236}">
                <a16:creationId xmlns:a16="http://schemas.microsoft.com/office/drawing/2014/main" id="{8194E12B-BAF4-40BF-A23B-43E79CF873AC}"/>
              </a:ext>
            </a:extLst>
          </p:cNvPr>
          <p:cNvGrpSpPr/>
          <p:nvPr/>
        </p:nvGrpSpPr>
        <p:grpSpPr>
          <a:xfrm>
            <a:off x="7234440" y="4524604"/>
            <a:ext cx="1458113" cy="1025140"/>
            <a:chOff x="7918190" y="3810104"/>
            <a:chExt cx="1616195" cy="1100716"/>
          </a:xfrm>
        </p:grpSpPr>
        <p:pic>
          <p:nvPicPr>
            <p:cNvPr id="30" name="Picture 2" descr="H:\Tsinghua_sel_focal\ff12.PNG">
              <a:extLst>
                <a:ext uri="{FF2B5EF4-FFF2-40B4-BE49-F238E27FC236}">
                  <a16:creationId xmlns:a16="http://schemas.microsoft.com/office/drawing/2014/main" id="{642B9598-981F-493B-B563-0788390031E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18190" y="3810104"/>
              <a:ext cx="1616195" cy="1100716"/>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41">
              <a:extLst>
                <a:ext uri="{FF2B5EF4-FFF2-40B4-BE49-F238E27FC236}">
                  <a16:creationId xmlns:a16="http://schemas.microsoft.com/office/drawing/2014/main" id="{999DB185-D88D-449C-91E8-65BEC42D1064}"/>
                </a:ext>
              </a:extLst>
            </p:cNvPr>
            <p:cNvSpPr/>
            <p:nvPr/>
          </p:nvSpPr>
          <p:spPr>
            <a:xfrm>
              <a:off x="7991903" y="3864633"/>
              <a:ext cx="1488527" cy="937981"/>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42">
            <a:extLst>
              <a:ext uri="{FF2B5EF4-FFF2-40B4-BE49-F238E27FC236}">
                <a16:creationId xmlns:a16="http://schemas.microsoft.com/office/drawing/2014/main" id="{410BA1F3-E6E8-4D1B-821E-684974FE46B1}"/>
              </a:ext>
            </a:extLst>
          </p:cNvPr>
          <p:cNvGrpSpPr/>
          <p:nvPr/>
        </p:nvGrpSpPr>
        <p:grpSpPr>
          <a:xfrm>
            <a:off x="1961607" y="3530824"/>
            <a:ext cx="1653808" cy="916217"/>
            <a:chOff x="7698677" y="4091109"/>
            <a:chExt cx="1618301" cy="896546"/>
          </a:xfrm>
        </p:grpSpPr>
        <p:pic>
          <p:nvPicPr>
            <p:cNvPr id="33" name="Picture 7" descr="F:\Chenyang's_files\SceneGraph\RenderPic_simple\21.PNG">
              <a:extLst>
                <a:ext uri="{FF2B5EF4-FFF2-40B4-BE49-F238E27FC236}">
                  <a16:creationId xmlns:a16="http://schemas.microsoft.com/office/drawing/2014/main" id="{FC515203-34FB-4ED5-89A2-D394FB7B1C0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98677" y="4118352"/>
              <a:ext cx="1618301" cy="863252"/>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44">
              <a:extLst>
                <a:ext uri="{FF2B5EF4-FFF2-40B4-BE49-F238E27FC236}">
                  <a16:creationId xmlns:a16="http://schemas.microsoft.com/office/drawing/2014/main" id="{1D195A8A-F20F-4422-8650-5C3A3B6096F3}"/>
                </a:ext>
              </a:extLst>
            </p:cNvPr>
            <p:cNvSpPr/>
            <p:nvPr/>
          </p:nvSpPr>
          <p:spPr>
            <a:xfrm>
              <a:off x="7706625" y="4091109"/>
              <a:ext cx="1592650"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45">
            <a:extLst>
              <a:ext uri="{FF2B5EF4-FFF2-40B4-BE49-F238E27FC236}">
                <a16:creationId xmlns:a16="http://schemas.microsoft.com/office/drawing/2014/main" id="{88334DB2-DBA1-41A3-B6AB-ADFA9FE7D173}"/>
              </a:ext>
            </a:extLst>
          </p:cNvPr>
          <p:cNvGrpSpPr/>
          <p:nvPr/>
        </p:nvGrpSpPr>
        <p:grpSpPr>
          <a:xfrm>
            <a:off x="3629341" y="3528013"/>
            <a:ext cx="1569402" cy="969720"/>
            <a:chOff x="4702874" y="3342275"/>
            <a:chExt cx="1760680" cy="1196700"/>
          </a:xfrm>
        </p:grpSpPr>
        <p:pic>
          <p:nvPicPr>
            <p:cNvPr id="36" name="Picture 2">
              <a:extLst>
                <a:ext uri="{FF2B5EF4-FFF2-40B4-BE49-F238E27FC236}">
                  <a16:creationId xmlns:a16="http://schemas.microsoft.com/office/drawing/2014/main" id="{4056B87A-91AD-4D01-B404-F1EEFC971D6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2874" y="3418335"/>
              <a:ext cx="1760680" cy="112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47">
              <a:extLst>
                <a:ext uri="{FF2B5EF4-FFF2-40B4-BE49-F238E27FC236}">
                  <a16:creationId xmlns:a16="http://schemas.microsoft.com/office/drawing/2014/main" id="{00FBDD72-BCC1-4572-A8B1-01301377CADE}"/>
                </a:ext>
              </a:extLst>
            </p:cNvPr>
            <p:cNvSpPr/>
            <p:nvPr/>
          </p:nvSpPr>
          <p:spPr>
            <a:xfrm>
              <a:off x="4755280" y="3342275"/>
              <a:ext cx="1648540"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48">
            <a:extLst>
              <a:ext uri="{FF2B5EF4-FFF2-40B4-BE49-F238E27FC236}">
                <a16:creationId xmlns:a16="http://schemas.microsoft.com/office/drawing/2014/main" id="{39EED5F9-E34C-42F5-8779-9E38E1D675BA}"/>
              </a:ext>
            </a:extLst>
          </p:cNvPr>
          <p:cNvGrpSpPr/>
          <p:nvPr/>
        </p:nvGrpSpPr>
        <p:grpSpPr>
          <a:xfrm>
            <a:off x="8534511" y="2423713"/>
            <a:ext cx="1682386" cy="968845"/>
            <a:chOff x="-951032" y="3681649"/>
            <a:chExt cx="1850625" cy="1065730"/>
          </a:xfrm>
        </p:grpSpPr>
        <p:pic>
          <p:nvPicPr>
            <p:cNvPr id="39" name="Picture 6" descr="F:\Chenyang's_files\SceneGraph\RenderPic_hybird\5.PNG">
              <a:extLst>
                <a:ext uri="{FF2B5EF4-FFF2-40B4-BE49-F238E27FC236}">
                  <a16:creationId xmlns:a16="http://schemas.microsoft.com/office/drawing/2014/main" id="{15B686D8-FF55-4CF4-90F6-9A027324E42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r="5696"/>
            <a:stretch/>
          </p:blipFill>
          <p:spPr bwMode="auto">
            <a:xfrm>
              <a:off x="-937981" y="3689159"/>
              <a:ext cx="1837574" cy="1058220"/>
            </a:xfrm>
            <a:prstGeom prst="rect">
              <a:avLst/>
            </a:prstGeom>
            <a:noFill/>
            <a:extLst>
              <a:ext uri="{909E8E84-426E-40DD-AFC4-6F175D3DCCD1}">
                <a14:hiddenFill xmlns:a14="http://schemas.microsoft.com/office/drawing/2010/main">
                  <a:solidFill>
                    <a:srgbClr val="FFFFFF"/>
                  </a:solidFill>
                </a14:hiddenFill>
              </a:ext>
            </a:extLst>
          </p:spPr>
        </p:pic>
        <p:sp>
          <p:nvSpPr>
            <p:cNvPr id="40" name="矩形 50">
              <a:extLst>
                <a:ext uri="{FF2B5EF4-FFF2-40B4-BE49-F238E27FC236}">
                  <a16:creationId xmlns:a16="http://schemas.microsoft.com/office/drawing/2014/main" id="{6EF5955B-4719-4C28-AD3A-D010B084CC26}"/>
                </a:ext>
              </a:extLst>
            </p:cNvPr>
            <p:cNvSpPr/>
            <p:nvPr/>
          </p:nvSpPr>
          <p:spPr>
            <a:xfrm>
              <a:off x="-951032" y="3681649"/>
              <a:ext cx="1850624" cy="106573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51">
            <a:extLst>
              <a:ext uri="{FF2B5EF4-FFF2-40B4-BE49-F238E27FC236}">
                <a16:creationId xmlns:a16="http://schemas.microsoft.com/office/drawing/2014/main" id="{FB8785AC-9F04-4FA2-8EC5-04396727C639}"/>
              </a:ext>
            </a:extLst>
          </p:cNvPr>
          <p:cNvGrpSpPr/>
          <p:nvPr/>
        </p:nvGrpSpPr>
        <p:grpSpPr>
          <a:xfrm>
            <a:off x="6617391" y="3528885"/>
            <a:ext cx="1176202" cy="928589"/>
            <a:chOff x="7555349" y="536448"/>
            <a:chExt cx="1543731" cy="1218746"/>
          </a:xfrm>
        </p:grpSpPr>
        <p:pic>
          <p:nvPicPr>
            <p:cNvPr id="42" name="Picture 4">
              <a:extLst>
                <a:ext uri="{FF2B5EF4-FFF2-40B4-BE49-F238E27FC236}">
                  <a16:creationId xmlns:a16="http://schemas.microsoft.com/office/drawing/2014/main" id="{E36841FE-5E7F-46DF-A546-8DAC5F85717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25456" y="610580"/>
              <a:ext cx="1473624" cy="113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 name="矩形 53">
              <a:extLst>
                <a:ext uri="{FF2B5EF4-FFF2-40B4-BE49-F238E27FC236}">
                  <a16:creationId xmlns:a16="http://schemas.microsoft.com/office/drawing/2014/main" id="{EF70B931-9CA2-476E-B989-256F7EA08D51}"/>
                </a:ext>
              </a:extLst>
            </p:cNvPr>
            <p:cNvSpPr/>
            <p:nvPr/>
          </p:nvSpPr>
          <p:spPr>
            <a:xfrm>
              <a:off x="7555349" y="536448"/>
              <a:ext cx="1539883" cy="12187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54">
            <a:extLst>
              <a:ext uri="{FF2B5EF4-FFF2-40B4-BE49-F238E27FC236}">
                <a16:creationId xmlns:a16="http://schemas.microsoft.com/office/drawing/2014/main" id="{69A64237-D2D9-4056-8916-B7B6749890F7}"/>
              </a:ext>
            </a:extLst>
          </p:cNvPr>
          <p:cNvGrpSpPr/>
          <p:nvPr/>
        </p:nvGrpSpPr>
        <p:grpSpPr>
          <a:xfrm>
            <a:off x="7881311" y="3521052"/>
            <a:ext cx="1341948" cy="936420"/>
            <a:chOff x="-188813" y="1095336"/>
            <a:chExt cx="1387885" cy="968475"/>
          </a:xfrm>
        </p:grpSpPr>
        <p:pic>
          <p:nvPicPr>
            <p:cNvPr id="45" name="Picture 3" descr="H:\RenderPic_nonfocal\t1.PNG">
              <a:extLst>
                <a:ext uri="{FF2B5EF4-FFF2-40B4-BE49-F238E27FC236}">
                  <a16:creationId xmlns:a16="http://schemas.microsoft.com/office/drawing/2014/main" id="{93A897A5-A966-43F6-BEA9-377022641064}"/>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684" r="5723"/>
            <a:stretch/>
          </p:blipFill>
          <p:spPr bwMode="auto">
            <a:xfrm>
              <a:off x="-180528" y="1095336"/>
              <a:ext cx="1363795" cy="968475"/>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56">
              <a:extLst>
                <a:ext uri="{FF2B5EF4-FFF2-40B4-BE49-F238E27FC236}">
                  <a16:creationId xmlns:a16="http://schemas.microsoft.com/office/drawing/2014/main" id="{0BBC2B3E-FB1E-48C7-BFEF-4F5E2C5968BF}"/>
                </a:ext>
              </a:extLst>
            </p:cNvPr>
            <p:cNvSpPr/>
            <p:nvPr/>
          </p:nvSpPr>
          <p:spPr>
            <a:xfrm>
              <a:off x="-188813" y="1112742"/>
              <a:ext cx="1387885" cy="923092"/>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57">
            <a:extLst>
              <a:ext uri="{FF2B5EF4-FFF2-40B4-BE49-F238E27FC236}">
                <a16:creationId xmlns:a16="http://schemas.microsoft.com/office/drawing/2014/main" id="{CA220657-EF7C-4B73-BCDD-ADBC75D2C846}"/>
              </a:ext>
            </a:extLst>
          </p:cNvPr>
          <p:cNvGrpSpPr/>
          <p:nvPr/>
        </p:nvGrpSpPr>
        <p:grpSpPr>
          <a:xfrm>
            <a:off x="6039499" y="4569466"/>
            <a:ext cx="1246946" cy="902641"/>
            <a:chOff x="8155404" y="1176324"/>
            <a:chExt cx="1338484" cy="949651"/>
          </a:xfrm>
        </p:grpSpPr>
        <p:pic>
          <p:nvPicPr>
            <p:cNvPr id="48" name="Picture 8" descr="H:\Tsinghua_sel_focal\f22.PNG">
              <a:extLst>
                <a:ext uri="{FF2B5EF4-FFF2-40B4-BE49-F238E27FC236}">
                  <a16:creationId xmlns:a16="http://schemas.microsoft.com/office/drawing/2014/main" id="{74689A62-B109-4550-B1DD-9119D5654D6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55404" y="1176324"/>
              <a:ext cx="1338484" cy="949651"/>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59">
              <a:extLst>
                <a:ext uri="{FF2B5EF4-FFF2-40B4-BE49-F238E27FC236}">
                  <a16:creationId xmlns:a16="http://schemas.microsoft.com/office/drawing/2014/main" id="{E594A85B-BE8B-4043-B3BA-0E18DC9656EC}"/>
                </a:ext>
              </a:extLst>
            </p:cNvPr>
            <p:cNvSpPr/>
            <p:nvPr/>
          </p:nvSpPr>
          <p:spPr>
            <a:xfrm>
              <a:off x="8155405" y="1195287"/>
              <a:ext cx="1273268"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60">
            <a:extLst>
              <a:ext uri="{FF2B5EF4-FFF2-40B4-BE49-F238E27FC236}">
                <a16:creationId xmlns:a16="http://schemas.microsoft.com/office/drawing/2014/main" id="{8A91C593-B1E3-4855-839A-162F71180437}"/>
              </a:ext>
            </a:extLst>
          </p:cNvPr>
          <p:cNvGrpSpPr/>
          <p:nvPr/>
        </p:nvGrpSpPr>
        <p:grpSpPr>
          <a:xfrm>
            <a:off x="1969731" y="4574006"/>
            <a:ext cx="1306537" cy="868326"/>
            <a:chOff x="611560" y="1860489"/>
            <a:chExt cx="751189" cy="499241"/>
          </a:xfrm>
        </p:grpSpPr>
        <p:pic>
          <p:nvPicPr>
            <p:cNvPr id="51" name="Picture 4">
              <a:extLst>
                <a:ext uri="{FF2B5EF4-FFF2-40B4-BE49-F238E27FC236}">
                  <a16:creationId xmlns:a16="http://schemas.microsoft.com/office/drawing/2014/main" id="{0E791F56-96FF-45EB-BB0A-0754A6EFBC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1560" y="1877503"/>
              <a:ext cx="740572" cy="481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 name="矩形 62">
              <a:extLst>
                <a:ext uri="{FF2B5EF4-FFF2-40B4-BE49-F238E27FC236}">
                  <a16:creationId xmlns:a16="http://schemas.microsoft.com/office/drawing/2014/main" id="{3B237276-A4D1-4F83-A588-364281F3FCDE}"/>
                </a:ext>
              </a:extLst>
            </p:cNvPr>
            <p:cNvSpPr/>
            <p:nvPr/>
          </p:nvSpPr>
          <p:spPr>
            <a:xfrm>
              <a:off x="619448" y="1860489"/>
              <a:ext cx="743301" cy="499241"/>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63">
            <a:extLst>
              <a:ext uri="{FF2B5EF4-FFF2-40B4-BE49-F238E27FC236}">
                <a16:creationId xmlns:a16="http://schemas.microsoft.com/office/drawing/2014/main" id="{7E2BC222-78F8-49B6-B981-1A0B70DF949B}"/>
              </a:ext>
            </a:extLst>
          </p:cNvPr>
          <p:cNvGrpSpPr/>
          <p:nvPr/>
        </p:nvGrpSpPr>
        <p:grpSpPr>
          <a:xfrm>
            <a:off x="3343558" y="4579784"/>
            <a:ext cx="1294578" cy="883697"/>
            <a:chOff x="2757700" y="4085058"/>
            <a:chExt cx="1314724" cy="915888"/>
          </a:xfrm>
        </p:grpSpPr>
        <p:pic>
          <p:nvPicPr>
            <p:cNvPr id="54" name="Picture 6" descr="F:\Chenyang's_files\SceneGraph\RenderPic_simple\36.PNG">
              <a:extLst>
                <a:ext uri="{FF2B5EF4-FFF2-40B4-BE49-F238E27FC236}">
                  <a16:creationId xmlns:a16="http://schemas.microsoft.com/office/drawing/2014/main" id="{D65EFD10-66E4-47C0-A642-8C3BB91857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760029" y="4112411"/>
              <a:ext cx="1312395" cy="888535"/>
            </a:xfrm>
            <a:prstGeom prst="rect">
              <a:avLst/>
            </a:prstGeom>
            <a:noFill/>
            <a:extLst>
              <a:ext uri="{909E8E84-426E-40DD-AFC4-6F175D3DCCD1}">
                <a14:hiddenFill xmlns:a14="http://schemas.microsoft.com/office/drawing/2010/main">
                  <a:solidFill>
                    <a:srgbClr val="FFFFFF"/>
                  </a:solidFill>
                </a14:hiddenFill>
              </a:ext>
            </a:extLst>
          </p:spPr>
        </p:pic>
        <p:sp>
          <p:nvSpPr>
            <p:cNvPr id="55" name="矩形 65">
              <a:extLst>
                <a:ext uri="{FF2B5EF4-FFF2-40B4-BE49-F238E27FC236}">
                  <a16:creationId xmlns:a16="http://schemas.microsoft.com/office/drawing/2014/main" id="{19B4B631-3889-4D6A-9AB9-7317A5DFE829}"/>
                </a:ext>
              </a:extLst>
            </p:cNvPr>
            <p:cNvSpPr/>
            <p:nvPr/>
          </p:nvSpPr>
          <p:spPr>
            <a:xfrm>
              <a:off x="2757700" y="4085058"/>
              <a:ext cx="1273268" cy="896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66">
            <a:extLst>
              <a:ext uri="{FF2B5EF4-FFF2-40B4-BE49-F238E27FC236}">
                <a16:creationId xmlns:a16="http://schemas.microsoft.com/office/drawing/2014/main" id="{28C23C94-905F-490C-8878-ED88BEBF7A97}"/>
              </a:ext>
            </a:extLst>
          </p:cNvPr>
          <p:cNvGrpSpPr/>
          <p:nvPr/>
        </p:nvGrpSpPr>
        <p:grpSpPr>
          <a:xfrm>
            <a:off x="4677793" y="4586324"/>
            <a:ext cx="1288813" cy="877156"/>
            <a:chOff x="605583" y="2709917"/>
            <a:chExt cx="1138105" cy="773593"/>
          </a:xfrm>
        </p:grpSpPr>
        <p:pic>
          <p:nvPicPr>
            <p:cNvPr id="57" name="Picture 7">
              <a:extLst>
                <a:ext uri="{FF2B5EF4-FFF2-40B4-BE49-F238E27FC236}">
                  <a16:creationId xmlns:a16="http://schemas.microsoft.com/office/drawing/2014/main" id="{972B39EE-1909-4A5E-A431-03D8511915D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22520" y="2851965"/>
              <a:ext cx="1121168" cy="631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矩形 68">
              <a:extLst>
                <a:ext uri="{FF2B5EF4-FFF2-40B4-BE49-F238E27FC236}">
                  <a16:creationId xmlns:a16="http://schemas.microsoft.com/office/drawing/2014/main" id="{1416C087-90FE-4DCA-81F6-5D0D9A6B13A8}"/>
                </a:ext>
              </a:extLst>
            </p:cNvPr>
            <p:cNvSpPr/>
            <p:nvPr/>
          </p:nvSpPr>
          <p:spPr>
            <a:xfrm>
              <a:off x="605583" y="2709917"/>
              <a:ext cx="1120240" cy="75241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69">
            <a:extLst>
              <a:ext uri="{FF2B5EF4-FFF2-40B4-BE49-F238E27FC236}">
                <a16:creationId xmlns:a16="http://schemas.microsoft.com/office/drawing/2014/main" id="{4E7928B0-1FAF-49D7-B530-A5E7642403A4}"/>
              </a:ext>
            </a:extLst>
          </p:cNvPr>
          <p:cNvGrpSpPr/>
          <p:nvPr/>
        </p:nvGrpSpPr>
        <p:grpSpPr>
          <a:xfrm>
            <a:off x="4998019" y="2484212"/>
            <a:ext cx="1590679" cy="945904"/>
            <a:chOff x="2783928" y="3339237"/>
            <a:chExt cx="1924722" cy="1144543"/>
          </a:xfrm>
        </p:grpSpPr>
        <p:pic>
          <p:nvPicPr>
            <p:cNvPr id="60" name="Picture 2">
              <a:extLst>
                <a:ext uri="{FF2B5EF4-FFF2-40B4-BE49-F238E27FC236}">
                  <a16:creationId xmlns:a16="http://schemas.microsoft.com/office/drawing/2014/main" id="{C1455D40-5854-4255-A139-983939E6C52F}"/>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83928" y="3377354"/>
              <a:ext cx="1924722" cy="1106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矩形 71">
              <a:extLst>
                <a:ext uri="{FF2B5EF4-FFF2-40B4-BE49-F238E27FC236}">
                  <a16:creationId xmlns:a16="http://schemas.microsoft.com/office/drawing/2014/main" id="{F4B73D17-7948-40D9-A3ED-DB53E0317394}"/>
                </a:ext>
              </a:extLst>
            </p:cNvPr>
            <p:cNvSpPr/>
            <p:nvPr/>
          </p:nvSpPr>
          <p:spPr>
            <a:xfrm>
              <a:off x="2811678" y="3339237"/>
              <a:ext cx="1862512" cy="1133068"/>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72">
            <a:extLst>
              <a:ext uri="{FF2B5EF4-FFF2-40B4-BE49-F238E27FC236}">
                <a16:creationId xmlns:a16="http://schemas.microsoft.com/office/drawing/2014/main" id="{599EE4FF-4A7E-47ED-BF9C-B1A24A2E1573}"/>
              </a:ext>
            </a:extLst>
          </p:cNvPr>
          <p:cNvGrpSpPr/>
          <p:nvPr/>
        </p:nvGrpSpPr>
        <p:grpSpPr>
          <a:xfrm>
            <a:off x="5201457" y="3531166"/>
            <a:ext cx="1325741" cy="960665"/>
            <a:chOff x="3822692" y="2140385"/>
            <a:chExt cx="1201322" cy="932073"/>
          </a:xfrm>
        </p:grpSpPr>
        <p:pic>
          <p:nvPicPr>
            <p:cNvPr id="63" name="Picture 3">
              <a:extLst>
                <a:ext uri="{FF2B5EF4-FFF2-40B4-BE49-F238E27FC236}">
                  <a16:creationId xmlns:a16="http://schemas.microsoft.com/office/drawing/2014/main" id="{9CC23F3E-A5CD-4750-837C-6C78FBF76C8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822692" y="2195596"/>
              <a:ext cx="1201322" cy="87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矩形 74">
              <a:extLst>
                <a:ext uri="{FF2B5EF4-FFF2-40B4-BE49-F238E27FC236}">
                  <a16:creationId xmlns:a16="http://schemas.microsoft.com/office/drawing/2014/main" id="{CCC694CD-2C8C-495D-9395-7DADE564884C}"/>
                </a:ext>
              </a:extLst>
            </p:cNvPr>
            <p:cNvSpPr/>
            <p:nvPr/>
          </p:nvSpPr>
          <p:spPr>
            <a:xfrm>
              <a:off x="3860863" y="2140385"/>
              <a:ext cx="1137931" cy="887547"/>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75">
            <a:extLst>
              <a:ext uri="{FF2B5EF4-FFF2-40B4-BE49-F238E27FC236}">
                <a16:creationId xmlns:a16="http://schemas.microsoft.com/office/drawing/2014/main" id="{5E521142-6E20-4D11-866C-4D7151DE7859}"/>
              </a:ext>
            </a:extLst>
          </p:cNvPr>
          <p:cNvGrpSpPr/>
          <p:nvPr/>
        </p:nvGrpSpPr>
        <p:grpSpPr>
          <a:xfrm>
            <a:off x="8732729" y="4586325"/>
            <a:ext cx="1572964" cy="868529"/>
            <a:chOff x="9695875" y="382024"/>
            <a:chExt cx="1898361" cy="1081628"/>
          </a:xfrm>
        </p:grpSpPr>
        <p:pic>
          <p:nvPicPr>
            <p:cNvPr id="66" name="Picture 6" descr="F:\Chenyang's_files\SceneGraph\RenderPic_hybird\5.PNG">
              <a:extLst>
                <a:ext uri="{FF2B5EF4-FFF2-40B4-BE49-F238E27FC236}">
                  <a16:creationId xmlns:a16="http://schemas.microsoft.com/office/drawing/2014/main" id="{BFD5C2B4-69D8-4C29-A14F-7C5E82806DC6}"/>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r="5206"/>
            <a:stretch/>
          </p:blipFill>
          <p:spPr bwMode="auto">
            <a:xfrm>
              <a:off x="9706241" y="382025"/>
              <a:ext cx="1887995" cy="1081627"/>
            </a:xfrm>
            <a:prstGeom prst="rect">
              <a:avLst/>
            </a:prstGeom>
            <a:noFill/>
            <a:extLst>
              <a:ext uri="{909E8E84-426E-40DD-AFC4-6F175D3DCCD1}">
                <a14:hiddenFill xmlns:a14="http://schemas.microsoft.com/office/drawing/2010/main">
                  <a:solidFill>
                    <a:srgbClr val="FFFFFF"/>
                  </a:solidFill>
                </a14:hiddenFill>
              </a:ext>
            </a:extLst>
          </p:spPr>
        </p:pic>
        <p:sp>
          <p:nvSpPr>
            <p:cNvPr id="67" name="矩形 77">
              <a:extLst>
                <a:ext uri="{FF2B5EF4-FFF2-40B4-BE49-F238E27FC236}">
                  <a16:creationId xmlns:a16="http://schemas.microsoft.com/office/drawing/2014/main" id="{3B27FD47-9BE2-49A4-85A0-4EA6F01BD1C5}"/>
                </a:ext>
              </a:extLst>
            </p:cNvPr>
            <p:cNvSpPr/>
            <p:nvPr/>
          </p:nvSpPr>
          <p:spPr>
            <a:xfrm>
              <a:off x="9695875" y="382024"/>
              <a:ext cx="1898361" cy="1073913"/>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78">
            <a:extLst>
              <a:ext uri="{FF2B5EF4-FFF2-40B4-BE49-F238E27FC236}">
                <a16:creationId xmlns:a16="http://schemas.microsoft.com/office/drawing/2014/main" id="{35032C4F-775A-4E2D-A645-6E89060956B7}"/>
              </a:ext>
            </a:extLst>
          </p:cNvPr>
          <p:cNvGrpSpPr/>
          <p:nvPr/>
        </p:nvGrpSpPr>
        <p:grpSpPr>
          <a:xfrm>
            <a:off x="9314520" y="3537539"/>
            <a:ext cx="902376" cy="906650"/>
            <a:chOff x="7790520" y="2292373"/>
            <a:chExt cx="902376" cy="906650"/>
          </a:xfrm>
        </p:grpSpPr>
        <p:pic>
          <p:nvPicPr>
            <p:cNvPr id="69" name="Picture 10" descr="F:\Chenyang's_files\SceneGraph\RenderPic_simple\513.PNG">
              <a:extLst>
                <a:ext uri="{FF2B5EF4-FFF2-40B4-BE49-F238E27FC236}">
                  <a16:creationId xmlns:a16="http://schemas.microsoft.com/office/drawing/2014/main" id="{2E1FCDCC-57AD-4B37-AEA8-1AAD254B2E2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851702" y="2313812"/>
              <a:ext cx="823941" cy="885211"/>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80">
              <a:extLst>
                <a:ext uri="{FF2B5EF4-FFF2-40B4-BE49-F238E27FC236}">
                  <a16:creationId xmlns:a16="http://schemas.microsoft.com/office/drawing/2014/main" id="{613D60D0-169F-47EF-B576-A3DDE13E51DB}"/>
                </a:ext>
              </a:extLst>
            </p:cNvPr>
            <p:cNvSpPr/>
            <p:nvPr/>
          </p:nvSpPr>
          <p:spPr>
            <a:xfrm>
              <a:off x="7790520" y="2292373"/>
              <a:ext cx="902376" cy="892539"/>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1">
            <a:extLst>
              <a:ext uri="{FF2B5EF4-FFF2-40B4-BE49-F238E27FC236}">
                <a16:creationId xmlns:a16="http://schemas.microsoft.com/office/drawing/2014/main" id="{A674DAC3-FDD9-4BA3-AD55-9C128484FBBE}"/>
              </a:ext>
            </a:extLst>
          </p:cNvPr>
          <p:cNvGrpSpPr/>
          <p:nvPr/>
        </p:nvGrpSpPr>
        <p:grpSpPr>
          <a:xfrm>
            <a:off x="3287688" y="2649530"/>
            <a:ext cx="5578012" cy="1919345"/>
            <a:chOff x="1006676" y="756289"/>
            <a:chExt cx="1777326" cy="611562"/>
          </a:xfrm>
        </p:grpSpPr>
        <p:grpSp>
          <p:nvGrpSpPr>
            <p:cNvPr id="72" name="组合 81">
              <a:extLst>
                <a:ext uri="{FF2B5EF4-FFF2-40B4-BE49-F238E27FC236}">
                  <a16:creationId xmlns:a16="http://schemas.microsoft.com/office/drawing/2014/main" id="{26AB3963-DC8A-4312-B069-20462C54883D}"/>
                </a:ext>
              </a:extLst>
            </p:cNvPr>
            <p:cNvGrpSpPr/>
            <p:nvPr/>
          </p:nvGrpSpPr>
          <p:grpSpPr>
            <a:xfrm>
              <a:off x="1006676" y="1144702"/>
              <a:ext cx="347717" cy="130709"/>
              <a:chOff x="3365717" y="3503917"/>
              <a:chExt cx="1112926" cy="418810"/>
            </a:xfrm>
          </p:grpSpPr>
          <p:sp>
            <p:nvSpPr>
              <p:cNvPr id="111" name="椭圆 82">
                <a:extLst>
                  <a:ext uri="{FF2B5EF4-FFF2-40B4-BE49-F238E27FC236}">
                    <a16:creationId xmlns:a16="http://schemas.microsoft.com/office/drawing/2014/main" id="{9B4E8BBB-CAC4-4585-AE4C-F2B0E0EC6D09}"/>
                  </a:ext>
                </a:extLst>
              </p:cNvPr>
              <p:cNvSpPr/>
              <p:nvPr/>
            </p:nvSpPr>
            <p:spPr>
              <a:xfrm rot="20319896">
                <a:off x="3943664" y="3762278"/>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2" name="椭圆 83">
                <a:extLst>
                  <a:ext uri="{FF2B5EF4-FFF2-40B4-BE49-F238E27FC236}">
                    <a16:creationId xmlns:a16="http://schemas.microsoft.com/office/drawing/2014/main" id="{9FB4A363-80C7-4253-B4C8-4D22F9C991F3}"/>
                  </a:ext>
                </a:extLst>
              </p:cNvPr>
              <p:cNvSpPr/>
              <p:nvPr/>
            </p:nvSpPr>
            <p:spPr>
              <a:xfrm rot="20319896">
                <a:off x="3365717" y="3787400"/>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3" name="椭圆 84">
                <a:extLst>
                  <a:ext uri="{FF2B5EF4-FFF2-40B4-BE49-F238E27FC236}">
                    <a16:creationId xmlns:a16="http://schemas.microsoft.com/office/drawing/2014/main" id="{CDA6373F-6F03-4AD9-9684-071CE6CE700C}"/>
                  </a:ext>
                </a:extLst>
              </p:cNvPr>
              <p:cNvSpPr/>
              <p:nvPr/>
            </p:nvSpPr>
            <p:spPr>
              <a:xfrm rot="20319896">
                <a:off x="3686002" y="3540500"/>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4" name="椭圆 85">
                <a:extLst>
                  <a:ext uri="{FF2B5EF4-FFF2-40B4-BE49-F238E27FC236}">
                    <a16:creationId xmlns:a16="http://schemas.microsoft.com/office/drawing/2014/main" id="{0555CDBE-C990-4A0D-9FE2-728E30749D37}"/>
                  </a:ext>
                </a:extLst>
              </p:cNvPr>
              <p:cNvSpPr/>
              <p:nvPr/>
            </p:nvSpPr>
            <p:spPr>
              <a:xfrm rot="20319896">
                <a:off x="3541189" y="3597062"/>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5" name="椭圆 86">
                <a:extLst>
                  <a:ext uri="{FF2B5EF4-FFF2-40B4-BE49-F238E27FC236}">
                    <a16:creationId xmlns:a16="http://schemas.microsoft.com/office/drawing/2014/main" id="{C61F5684-7888-4E5A-88BF-FE4840F0666B}"/>
                  </a:ext>
                </a:extLst>
              </p:cNvPr>
              <p:cNvSpPr/>
              <p:nvPr/>
            </p:nvSpPr>
            <p:spPr>
              <a:xfrm rot="20319896">
                <a:off x="4402928" y="3834717"/>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6" name="椭圆 87">
                <a:extLst>
                  <a:ext uri="{FF2B5EF4-FFF2-40B4-BE49-F238E27FC236}">
                    <a16:creationId xmlns:a16="http://schemas.microsoft.com/office/drawing/2014/main" id="{2F43021E-C323-4FC3-9B8C-D359D5F613CA}"/>
                  </a:ext>
                </a:extLst>
              </p:cNvPr>
              <p:cNvSpPr/>
              <p:nvPr/>
            </p:nvSpPr>
            <p:spPr>
              <a:xfrm rot="20319896">
                <a:off x="4111966" y="3649522"/>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7" name="椭圆 88">
                <a:extLst>
                  <a:ext uri="{FF2B5EF4-FFF2-40B4-BE49-F238E27FC236}">
                    <a16:creationId xmlns:a16="http://schemas.microsoft.com/office/drawing/2014/main" id="{2E6EBB80-4E94-4643-8BB7-7E3B67C75878}"/>
                  </a:ext>
                </a:extLst>
              </p:cNvPr>
              <p:cNvSpPr/>
              <p:nvPr/>
            </p:nvSpPr>
            <p:spPr>
              <a:xfrm rot="20319896">
                <a:off x="4163337" y="3847012"/>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8" name="椭圆 89">
                <a:extLst>
                  <a:ext uri="{FF2B5EF4-FFF2-40B4-BE49-F238E27FC236}">
                    <a16:creationId xmlns:a16="http://schemas.microsoft.com/office/drawing/2014/main" id="{A8F5EE0A-6100-4FE1-8039-28208B960799}"/>
                  </a:ext>
                </a:extLst>
              </p:cNvPr>
              <p:cNvSpPr/>
              <p:nvPr/>
            </p:nvSpPr>
            <p:spPr>
              <a:xfrm rot="20319896">
                <a:off x="4150280" y="3747612"/>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9" name="椭圆 90">
                <a:extLst>
                  <a:ext uri="{FF2B5EF4-FFF2-40B4-BE49-F238E27FC236}">
                    <a16:creationId xmlns:a16="http://schemas.microsoft.com/office/drawing/2014/main" id="{AE7C5F71-31BB-40FF-BE35-A38BB6EC89BD}"/>
                  </a:ext>
                </a:extLst>
              </p:cNvPr>
              <p:cNvSpPr/>
              <p:nvPr/>
            </p:nvSpPr>
            <p:spPr>
              <a:xfrm rot="20319896">
                <a:off x="3955279" y="3792009"/>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0" name="椭圆 91">
                <a:extLst>
                  <a:ext uri="{FF2B5EF4-FFF2-40B4-BE49-F238E27FC236}">
                    <a16:creationId xmlns:a16="http://schemas.microsoft.com/office/drawing/2014/main" id="{2FDF8451-CF09-48A0-9B4E-5C1022B664A6}"/>
                  </a:ext>
                </a:extLst>
              </p:cNvPr>
              <p:cNvSpPr/>
              <p:nvPr/>
            </p:nvSpPr>
            <p:spPr>
              <a:xfrm rot="20319896">
                <a:off x="3883394" y="3503917"/>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1" name="椭圆 92">
                <a:extLst>
                  <a:ext uri="{FF2B5EF4-FFF2-40B4-BE49-F238E27FC236}">
                    <a16:creationId xmlns:a16="http://schemas.microsoft.com/office/drawing/2014/main" id="{E90E7DA2-FD3A-4066-B88D-7474D4127003}"/>
                  </a:ext>
                </a:extLst>
              </p:cNvPr>
              <p:cNvSpPr/>
              <p:nvPr/>
            </p:nvSpPr>
            <p:spPr>
              <a:xfrm rot="20319896">
                <a:off x="4135236" y="3605046"/>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2" name="椭圆 93">
                <a:extLst>
                  <a:ext uri="{FF2B5EF4-FFF2-40B4-BE49-F238E27FC236}">
                    <a16:creationId xmlns:a16="http://schemas.microsoft.com/office/drawing/2014/main" id="{A62711AC-8599-47B7-96CA-6F02612D8A71}"/>
                  </a:ext>
                </a:extLst>
              </p:cNvPr>
              <p:cNvSpPr/>
              <p:nvPr/>
            </p:nvSpPr>
            <p:spPr>
              <a:xfrm rot="20319896">
                <a:off x="3561278" y="3752555"/>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3" name="椭圆 94">
                <a:extLst>
                  <a:ext uri="{FF2B5EF4-FFF2-40B4-BE49-F238E27FC236}">
                    <a16:creationId xmlns:a16="http://schemas.microsoft.com/office/drawing/2014/main" id="{7C612EBF-8FB1-44C8-A7D8-82E4A8B174AF}"/>
                  </a:ext>
                </a:extLst>
              </p:cNvPr>
              <p:cNvSpPr/>
              <p:nvPr/>
            </p:nvSpPr>
            <p:spPr>
              <a:xfrm rot="20319896">
                <a:off x="3901987" y="3696151"/>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4" name="椭圆 95">
                <a:extLst>
                  <a:ext uri="{FF2B5EF4-FFF2-40B4-BE49-F238E27FC236}">
                    <a16:creationId xmlns:a16="http://schemas.microsoft.com/office/drawing/2014/main" id="{B6B01968-2327-46B4-B7A5-8F7B7245FE72}"/>
                  </a:ext>
                </a:extLst>
              </p:cNvPr>
              <p:cNvSpPr/>
              <p:nvPr/>
            </p:nvSpPr>
            <p:spPr>
              <a:xfrm rot="20319896">
                <a:off x="3772221" y="3629392"/>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25" name="椭圆 96">
                <a:extLst>
                  <a:ext uri="{FF2B5EF4-FFF2-40B4-BE49-F238E27FC236}">
                    <a16:creationId xmlns:a16="http://schemas.microsoft.com/office/drawing/2014/main" id="{2A59BFA1-2531-427B-815C-7A3CB37FA125}"/>
                  </a:ext>
                </a:extLst>
              </p:cNvPr>
              <p:cNvSpPr/>
              <p:nvPr/>
            </p:nvSpPr>
            <p:spPr>
              <a:xfrm rot="20319896">
                <a:off x="3716837" y="3610509"/>
                <a:ext cx="75715" cy="75715"/>
              </a:xfrm>
              <a:prstGeom prst="ellipse">
                <a:avLst/>
              </a:prstGeom>
              <a:solidFill>
                <a:schemeClr val="accent6">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3" name="组合 97">
              <a:extLst>
                <a:ext uri="{FF2B5EF4-FFF2-40B4-BE49-F238E27FC236}">
                  <a16:creationId xmlns:a16="http://schemas.microsoft.com/office/drawing/2014/main" id="{86F48BA5-2BE4-41F1-87FE-E52AECB95DF4}"/>
                </a:ext>
              </a:extLst>
            </p:cNvPr>
            <p:cNvGrpSpPr/>
            <p:nvPr/>
          </p:nvGrpSpPr>
          <p:grpSpPr>
            <a:xfrm>
              <a:off x="1906588" y="756289"/>
              <a:ext cx="241457" cy="361808"/>
              <a:chOff x="5676806" y="1910679"/>
              <a:chExt cx="772822" cy="1159284"/>
            </a:xfrm>
          </p:grpSpPr>
          <p:sp>
            <p:nvSpPr>
              <p:cNvPr id="93" name="椭圆 98">
                <a:extLst>
                  <a:ext uri="{FF2B5EF4-FFF2-40B4-BE49-F238E27FC236}">
                    <a16:creationId xmlns:a16="http://schemas.microsoft.com/office/drawing/2014/main" id="{69AEE141-445C-4534-A585-BB0341E8198F}"/>
                  </a:ext>
                </a:extLst>
              </p:cNvPr>
              <p:cNvSpPr/>
              <p:nvPr/>
            </p:nvSpPr>
            <p:spPr>
              <a:xfrm rot="20319896">
                <a:off x="5890000" y="2332164"/>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4" name="椭圆 99">
                <a:extLst>
                  <a:ext uri="{FF2B5EF4-FFF2-40B4-BE49-F238E27FC236}">
                    <a16:creationId xmlns:a16="http://schemas.microsoft.com/office/drawing/2014/main" id="{CFA6642C-8682-48AE-8E86-52458BB7BFB5}"/>
                  </a:ext>
                </a:extLst>
              </p:cNvPr>
              <p:cNvSpPr/>
              <p:nvPr/>
            </p:nvSpPr>
            <p:spPr>
              <a:xfrm rot="20319896">
                <a:off x="5925242" y="2497647"/>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5" name="椭圆 100">
                <a:extLst>
                  <a:ext uri="{FF2B5EF4-FFF2-40B4-BE49-F238E27FC236}">
                    <a16:creationId xmlns:a16="http://schemas.microsoft.com/office/drawing/2014/main" id="{C1BCE165-D4AE-4C9B-8A49-6443133843F0}"/>
                  </a:ext>
                </a:extLst>
              </p:cNvPr>
              <p:cNvSpPr/>
              <p:nvPr/>
            </p:nvSpPr>
            <p:spPr>
              <a:xfrm rot="20319896">
                <a:off x="5830583" y="2436657"/>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6" name="椭圆 101">
                <a:extLst>
                  <a:ext uri="{FF2B5EF4-FFF2-40B4-BE49-F238E27FC236}">
                    <a16:creationId xmlns:a16="http://schemas.microsoft.com/office/drawing/2014/main" id="{48B506D6-FFEE-4E50-B5E1-D29D729BDFE4}"/>
                  </a:ext>
                </a:extLst>
              </p:cNvPr>
              <p:cNvSpPr/>
              <p:nvPr/>
            </p:nvSpPr>
            <p:spPr>
              <a:xfrm rot="20319896">
                <a:off x="5891825" y="2186276"/>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7" name="椭圆 102">
                <a:extLst>
                  <a:ext uri="{FF2B5EF4-FFF2-40B4-BE49-F238E27FC236}">
                    <a16:creationId xmlns:a16="http://schemas.microsoft.com/office/drawing/2014/main" id="{2FEB208B-85B6-4EF1-93F6-6106E93A0254}"/>
                  </a:ext>
                </a:extLst>
              </p:cNvPr>
              <p:cNvSpPr/>
              <p:nvPr/>
            </p:nvSpPr>
            <p:spPr>
              <a:xfrm rot="20319896">
                <a:off x="5868489" y="2560455"/>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8" name="椭圆 103">
                <a:extLst>
                  <a:ext uri="{FF2B5EF4-FFF2-40B4-BE49-F238E27FC236}">
                    <a16:creationId xmlns:a16="http://schemas.microsoft.com/office/drawing/2014/main" id="{ED6E1970-2FD3-49A1-B75E-62ED656D24EB}"/>
                  </a:ext>
                </a:extLst>
              </p:cNvPr>
              <p:cNvSpPr/>
              <p:nvPr/>
            </p:nvSpPr>
            <p:spPr>
              <a:xfrm rot="20319896">
                <a:off x="5966587" y="2315160"/>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9" name="椭圆 104">
                <a:extLst>
                  <a:ext uri="{FF2B5EF4-FFF2-40B4-BE49-F238E27FC236}">
                    <a16:creationId xmlns:a16="http://schemas.microsoft.com/office/drawing/2014/main" id="{0BF864CF-EF45-405D-ACE4-471F8AE81F01}"/>
                  </a:ext>
                </a:extLst>
              </p:cNvPr>
              <p:cNvSpPr/>
              <p:nvPr/>
            </p:nvSpPr>
            <p:spPr>
              <a:xfrm rot="20319896">
                <a:off x="5973662" y="2407909"/>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0" name="椭圆 105">
                <a:extLst>
                  <a:ext uri="{FF2B5EF4-FFF2-40B4-BE49-F238E27FC236}">
                    <a16:creationId xmlns:a16="http://schemas.microsoft.com/office/drawing/2014/main" id="{1193161A-5B77-44CB-A525-0022E85F624A}"/>
                  </a:ext>
                </a:extLst>
              </p:cNvPr>
              <p:cNvSpPr/>
              <p:nvPr/>
            </p:nvSpPr>
            <p:spPr>
              <a:xfrm rot="20319896">
                <a:off x="5956293" y="2032234"/>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1" name="椭圆 106">
                <a:extLst>
                  <a:ext uri="{FF2B5EF4-FFF2-40B4-BE49-F238E27FC236}">
                    <a16:creationId xmlns:a16="http://schemas.microsoft.com/office/drawing/2014/main" id="{38F37BCD-133C-4FEA-908E-F4318B916CB9}"/>
                  </a:ext>
                </a:extLst>
              </p:cNvPr>
              <p:cNvSpPr/>
              <p:nvPr/>
            </p:nvSpPr>
            <p:spPr>
              <a:xfrm rot="20319896">
                <a:off x="5857885" y="2679180"/>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2" name="椭圆 107">
                <a:extLst>
                  <a:ext uri="{FF2B5EF4-FFF2-40B4-BE49-F238E27FC236}">
                    <a16:creationId xmlns:a16="http://schemas.microsoft.com/office/drawing/2014/main" id="{D4BC4318-0F12-4636-B11B-9B3435C6F83F}"/>
                  </a:ext>
                </a:extLst>
              </p:cNvPr>
              <p:cNvSpPr/>
              <p:nvPr/>
            </p:nvSpPr>
            <p:spPr>
              <a:xfrm rot="20319896">
                <a:off x="5875578" y="2058101"/>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 name="椭圆 108">
                <a:extLst>
                  <a:ext uri="{FF2B5EF4-FFF2-40B4-BE49-F238E27FC236}">
                    <a16:creationId xmlns:a16="http://schemas.microsoft.com/office/drawing/2014/main" id="{D3EB2F9C-41B7-499E-B806-9D17707207C4}"/>
                  </a:ext>
                </a:extLst>
              </p:cNvPr>
              <p:cNvSpPr/>
              <p:nvPr/>
            </p:nvSpPr>
            <p:spPr>
              <a:xfrm rot="20319896">
                <a:off x="6321352" y="2176817"/>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4" name="椭圆 109">
                <a:extLst>
                  <a:ext uri="{FF2B5EF4-FFF2-40B4-BE49-F238E27FC236}">
                    <a16:creationId xmlns:a16="http://schemas.microsoft.com/office/drawing/2014/main" id="{4E58F23D-178B-43C6-9C9D-425C2F69BCFC}"/>
                  </a:ext>
                </a:extLst>
              </p:cNvPr>
              <p:cNvSpPr/>
              <p:nvPr/>
            </p:nvSpPr>
            <p:spPr>
              <a:xfrm rot="20319896">
                <a:off x="6077276" y="1957841"/>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5" name="椭圆 110">
                <a:extLst>
                  <a:ext uri="{FF2B5EF4-FFF2-40B4-BE49-F238E27FC236}">
                    <a16:creationId xmlns:a16="http://schemas.microsoft.com/office/drawing/2014/main" id="{EFF0D20A-9F3E-4BEF-B056-419AF321AE27}"/>
                  </a:ext>
                </a:extLst>
              </p:cNvPr>
              <p:cNvSpPr/>
              <p:nvPr/>
            </p:nvSpPr>
            <p:spPr>
              <a:xfrm rot="20319896">
                <a:off x="6148959" y="1910679"/>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6" name="椭圆 111">
                <a:extLst>
                  <a:ext uri="{FF2B5EF4-FFF2-40B4-BE49-F238E27FC236}">
                    <a16:creationId xmlns:a16="http://schemas.microsoft.com/office/drawing/2014/main" id="{DD288864-B1FD-4941-B57A-EDA09464B106}"/>
                  </a:ext>
                </a:extLst>
              </p:cNvPr>
              <p:cNvSpPr/>
              <p:nvPr/>
            </p:nvSpPr>
            <p:spPr>
              <a:xfrm rot="20319896">
                <a:off x="5837784" y="2288669"/>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7" name="椭圆 112">
                <a:extLst>
                  <a:ext uri="{FF2B5EF4-FFF2-40B4-BE49-F238E27FC236}">
                    <a16:creationId xmlns:a16="http://schemas.microsoft.com/office/drawing/2014/main" id="{CA4CFA52-4AA1-4923-85A8-E2BC9748EFB7}"/>
                  </a:ext>
                </a:extLst>
              </p:cNvPr>
              <p:cNvSpPr/>
              <p:nvPr/>
            </p:nvSpPr>
            <p:spPr>
              <a:xfrm rot="20319896">
                <a:off x="5749804" y="2204698"/>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8" name="椭圆 113">
                <a:extLst>
                  <a:ext uri="{FF2B5EF4-FFF2-40B4-BE49-F238E27FC236}">
                    <a16:creationId xmlns:a16="http://schemas.microsoft.com/office/drawing/2014/main" id="{7CCDF0BE-97BF-44B2-8E71-425B91DE8422}"/>
                  </a:ext>
                </a:extLst>
              </p:cNvPr>
              <p:cNvSpPr/>
              <p:nvPr/>
            </p:nvSpPr>
            <p:spPr>
              <a:xfrm rot="20319896">
                <a:off x="6298897" y="2080543"/>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9" name="椭圆 114">
                <a:extLst>
                  <a:ext uri="{FF2B5EF4-FFF2-40B4-BE49-F238E27FC236}">
                    <a16:creationId xmlns:a16="http://schemas.microsoft.com/office/drawing/2014/main" id="{8E03F4AE-B830-4D2E-B52E-28666D7BB3C6}"/>
                  </a:ext>
                </a:extLst>
              </p:cNvPr>
              <p:cNvSpPr/>
              <p:nvPr/>
            </p:nvSpPr>
            <p:spPr>
              <a:xfrm rot="20319896">
                <a:off x="5676806" y="2994248"/>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0" name="椭圆 115">
                <a:extLst>
                  <a:ext uri="{FF2B5EF4-FFF2-40B4-BE49-F238E27FC236}">
                    <a16:creationId xmlns:a16="http://schemas.microsoft.com/office/drawing/2014/main" id="{CFBA0A3A-FE65-48DC-ABB4-59F86686529F}"/>
                  </a:ext>
                </a:extLst>
              </p:cNvPr>
              <p:cNvSpPr/>
              <p:nvPr/>
            </p:nvSpPr>
            <p:spPr>
              <a:xfrm rot="20319896">
                <a:off x="6373913" y="2165165"/>
                <a:ext cx="75715" cy="75715"/>
              </a:xfrm>
              <a:prstGeom prst="ellipse">
                <a:avLst/>
              </a:prstGeom>
              <a:solidFill>
                <a:srgbClr val="8238BA"/>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nvGrpSpPr>
            <p:cNvPr id="74" name="组合 116">
              <a:extLst>
                <a:ext uri="{FF2B5EF4-FFF2-40B4-BE49-F238E27FC236}">
                  <a16:creationId xmlns:a16="http://schemas.microsoft.com/office/drawing/2014/main" id="{6B56D150-C8F6-484B-9100-21DB9AB97970}"/>
                </a:ext>
              </a:extLst>
            </p:cNvPr>
            <p:cNvGrpSpPr/>
            <p:nvPr/>
          </p:nvGrpSpPr>
          <p:grpSpPr>
            <a:xfrm>
              <a:off x="2502666" y="1010617"/>
              <a:ext cx="281336" cy="357234"/>
              <a:chOff x="7662872" y="3469092"/>
              <a:chExt cx="900462" cy="1144630"/>
            </a:xfrm>
          </p:grpSpPr>
          <p:sp>
            <p:nvSpPr>
              <p:cNvPr id="75" name="椭圆 117">
                <a:extLst>
                  <a:ext uri="{FF2B5EF4-FFF2-40B4-BE49-F238E27FC236}">
                    <a16:creationId xmlns:a16="http://schemas.microsoft.com/office/drawing/2014/main" id="{0482D7F4-028D-4E51-88AC-70BE82056B38}"/>
                  </a:ext>
                </a:extLst>
              </p:cNvPr>
              <p:cNvSpPr/>
              <p:nvPr/>
            </p:nvSpPr>
            <p:spPr>
              <a:xfrm rot="16548327">
                <a:off x="8441027" y="3900147"/>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6" name="椭圆 118">
                <a:extLst>
                  <a:ext uri="{FF2B5EF4-FFF2-40B4-BE49-F238E27FC236}">
                    <a16:creationId xmlns:a16="http://schemas.microsoft.com/office/drawing/2014/main" id="{66EBE72F-73F0-455F-BBE8-7671F9D092D1}"/>
                  </a:ext>
                </a:extLst>
              </p:cNvPr>
              <p:cNvSpPr/>
              <p:nvPr/>
            </p:nvSpPr>
            <p:spPr>
              <a:xfrm rot="16548327">
                <a:off x="8098121" y="4384601"/>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7" name="椭圆 119">
                <a:extLst>
                  <a:ext uri="{FF2B5EF4-FFF2-40B4-BE49-F238E27FC236}">
                    <a16:creationId xmlns:a16="http://schemas.microsoft.com/office/drawing/2014/main" id="{E7D9555B-39FE-4482-8B85-4173677F681B}"/>
                  </a:ext>
                </a:extLst>
              </p:cNvPr>
              <p:cNvSpPr/>
              <p:nvPr/>
            </p:nvSpPr>
            <p:spPr>
              <a:xfrm rot="16548327">
                <a:off x="8476247" y="3808064"/>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8" name="椭圆 120">
                <a:extLst>
                  <a:ext uri="{FF2B5EF4-FFF2-40B4-BE49-F238E27FC236}">
                    <a16:creationId xmlns:a16="http://schemas.microsoft.com/office/drawing/2014/main" id="{5A791B5C-2DC3-4441-937B-0BB357D9B1DB}"/>
                  </a:ext>
                </a:extLst>
              </p:cNvPr>
              <p:cNvSpPr/>
              <p:nvPr/>
            </p:nvSpPr>
            <p:spPr>
              <a:xfrm rot="16548327">
                <a:off x="8285343" y="4348010"/>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9" name="椭圆 121">
                <a:extLst>
                  <a:ext uri="{FF2B5EF4-FFF2-40B4-BE49-F238E27FC236}">
                    <a16:creationId xmlns:a16="http://schemas.microsoft.com/office/drawing/2014/main" id="{D9010DF9-F701-43C5-A18C-F332CF08B578}"/>
                  </a:ext>
                </a:extLst>
              </p:cNvPr>
              <p:cNvSpPr/>
              <p:nvPr/>
            </p:nvSpPr>
            <p:spPr>
              <a:xfrm rot="16548327">
                <a:off x="8057509" y="4216332"/>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0" name="椭圆 122">
                <a:extLst>
                  <a:ext uri="{FF2B5EF4-FFF2-40B4-BE49-F238E27FC236}">
                    <a16:creationId xmlns:a16="http://schemas.microsoft.com/office/drawing/2014/main" id="{1F2206DB-30C0-4665-A400-6A137A42BC3C}"/>
                  </a:ext>
                </a:extLst>
              </p:cNvPr>
              <p:cNvSpPr/>
              <p:nvPr/>
            </p:nvSpPr>
            <p:spPr>
              <a:xfrm rot="16548327">
                <a:off x="8357612" y="3788047"/>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1" name="椭圆 123">
                <a:extLst>
                  <a:ext uri="{FF2B5EF4-FFF2-40B4-BE49-F238E27FC236}">
                    <a16:creationId xmlns:a16="http://schemas.microsoft.com/office/drawing/2014/main" id="{395937B9-294E-4B14-85F0-B68135BE9CBE}"/>
                  </a:ext>
                </a:extLst>
              </p:cNvPr>
              <p:cNvSpPr/>
              <p:nvPr/>
            </p:nvSpPr>
            <p:spPr>
              <a:xfrm rot="16548327">
                <a:off x="8311080" y="3932433"/>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2" name="椭圆 124">
                <a:extLst>
                  <a:ext uri="{FF2B5EF4-FFF2-40B4-BE49-F238E27FC236}">
                    <a16:creationId xmlns:a16="http://schemas.microsoft.com/office/drawing/2014/main" id="{58A03376-DCC1-4388-85DD-FE541CD43D28}"/>
                  </a:ext>
                </a:extLst>
              </p:cNvPr>
              <p:cNvSpPr/>
              <p:nvPr/>
            </p:nvSpPr>
            <p:spPr>
              <a:xfrm rot="16548327">
                <a:off x="7662872" y="4538007"/>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3" name="椭圆 125">
                <a:extLst>
                  <a:ext uri="{FF2B5EF4-FFF2-40B4-BE49-F238E27FC236}">
                    <a16:creationId xmlns:a16="http://schemas.microsoft.com/office/drawing/2014/main" id="{BDB5C453-AEF9-483E-9AAD-639637D70FA3}"/>
                  </a:ext>
                </a:extLst>
              </p:cNvPr>
              <p:cNvSpPr/>
              <p:nvPr/>
            </p:nvSpPr>
            <p:spPr>
              <a:xfrm rot="16548327">
                <a:off x="8330264" y="4113284"/>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4" name="椭圆 126">
                <a:extLst>
                  <a:ext uri="{FF2B5EF4-FFF2-40B4-BE49-F238E27FC236}">
                    <a16:creationId xmlns:a16="http://schemas.microsoft.com/office/drawing/2014/main" id="{3DBE6A31-165C-4BAB-B802-DBBE0599549A}"/>
                  </a:ext>
                </a:extLst>
              </p:cNvPr>
              <p:cNvSpPr/>
              <p:nvPr/>
            </p:nvSpPr>
            <p:spPr>
              <a:xfrm rot="16548327">
                <a:off x="8487619" y="3546026"/>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5" name="椭圆 127">
                <a:extLst>
                  <a:ext uri="{FF2B5EF4-FFF2-40B4-BE49-F238E27FC236}">
                    <a16:creationId xmlns:a16="http://schemas.microsoft.com/office/drawing/2014/main" id="{7D437306-F527-494F-9E61-AED13149178E}"/>
                  </a:ext>
                </a:extLst>
              </p:cNvPr>
              <p:cNvSpPr/>
              <p:nvPr/>
            </p:nvSpPr>
            <p:spPr>
              <a:xfrm rot="16548327">
                <a:off x="8422518" y="3825707"/>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6" name="椭圆 128">
                <a:extLst>
                  <a:ext uri="{FF2B5EF4-FFF2-40B4-BE49-F238E27FC236}">
                    <a16:creationId xmlns:a16="http://schemas.microsoft.com/office/drawing/2014/main" id="{91CCE84B-5304-4085-B536-2DDD9ABCA1D5}"/>
                  </a:ext>
                </a:extLst>
              </p:cNvPr>
              <p:cNvSpPr/>
              <p:nvPr/>
            </p:nvSpPr>
            <p:spPr>
              <a:xfrm rot="16548327">
                <a:off x="8288348" y="4005970"/>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7" name="椭圆 129">
                <a:extLst>
                  <a:ext uri="{FF2B5EF4-FFF2-40B4-BE49-F238E27FC236}">
                    <a16:creationId xmlns:a16="http://schemas.microsoft.com/office/drawing/2014/main" id="{78B3C214-F385-4D5C-8A19-1D1E1728D9BF}"/>
                  </a:ext>
                </a:extLst>
              </p:cNvPr>
              <p:cNvSpPr/>
              <p:nvPr/>
            </p:nvSpPr>
            <p:spPr>
              <a:xfrm rot="16548327">
                <a:off x="8457570" y="3469092"/>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 name="椭圆 130">
                <a:extLst>
                  <a:ext uri="{FF2B5EF4-FFF2-40B4-BE49-F238E27FC236}">
                    <a16:creationId xmlns:a16="http://schemas.microsoft.com/office/drawing/2014/main" id="{15C25B52-7C92-426F-B214-02D49FF1B4A2}"/>
                  </a:ext>
                </a:extLst>
              </p:cNvPr>
              <p:cNvSpPr/>
              <p:nvPr/>
            </p:nvSpPr>
            <p:spPr>
              <a:xfrm rot="16548327">
                <a:off x="7971802" y="4217485"/>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9" name="椭圆 131">
                <a:extLst>
                  <a:ext uri="{FF2B5EF4-FFF2-40B4-BE49-F238E27FC236}">
                    <a16:creationId xmlns:a16="http://schemas.microsoft.com/office/drawing/2014/main" id="{16B9586F-AD07-4996-83CC-E2BA15E8F16D}"/>
                  </a:ext>
                </a:extLst>
              </p:cNvPr>
              <p:cNvSpPr/>
              <p:nvPr/>
            </p:nvSpPr>
            <p:spPr>
              <a:xfrm rot="16548327">
                <a:off x="7762965" y="4516821"/>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0" name="椭圆 132">
                <a:extLst>
                  <a:ext uri="{FF2B5EF4-FFF2-40B4-BE49-F238E27FC236}">
                    <a16:creationId xmlns:a16="http://schemas.microsoft.com/office/drawing/2014/main" id="{D5631AF1-D2AD-4316-94F8-C15E845C03B0}"/>
                  </a:ext>
                </a:extLst>
              </p:cNvPr>
              <p:cNvSpPr/>
              <p:nvPr/>
            </p:nvSpPr>
            <p:spPr>
              <a:xfrm rot="16548327">
                <a:off x="8313494" y="4280018"/>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1" name="椭圆 133">
                <a:extLst>
                  <a:ext uri="{FF2B5EF4-FFF2-40B4-BE49-F238E27FC236}">
                    <a16:creationId xmlns:a16="http://schemas.microsoft.com/office/drawing/2014/main" id="{8473AFC9-6FA1-4F98-A6F5-018C7C52F24D}"/>
                  </a:ext>
                </a:extLst>
              </p:cNvPr>
              <p:cNvSpPr/>
              <p:nvPr/>
            </p:nvSpPr>
            <p:spPr>
              <a:xfrm rot="16548327">
                <a:off x="7675322" y="4495033"/>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92" name="椭圆 134">
                <a:extLst>
                  <a:ext uri="{FF2B5EF4-FFF2-40B4-BE49-F238E27FC236}">
                    <a16:creationId xmlns:a16="http://schemas.microsoft.com/office/drawing/2014/main" id="{0C263695-51FC-42F1-B0A1-FA05AB6152E8}"/>
                  </a:ext>
                </a:extLst>
              </p:cNvPr>
              <p:cNvSpPr/>
              <p:nvPr/>
            </p:nvSpPr>
            <p:spPr>
              <a:xfrm rot="16548327">
                <a:off x="8130450" y="4446643"/>
                <a:ext cx="75715" cy="75715"/>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grpSp>
      <p:grpSp>
        <p:nvGrpSpPr>
          <p:cNvPr id="126" name="组合 152">
            <a:extLst>
              <a:ext uri="{FF2B5EF4-FFF2-40B4-BE49-F238E27FC236}">
                <a16:creationId xmlns:a16="http://schemas.microsoft.com/office/drawing/2014/main" id="{87321578-BFEF-4818-8C04-51338D31C4B8}"/>
              </a:ext>
            </a:extLst>
          </p:cNvPr>
          <p:cNvGrpSpPr/>
          <p:nvPr/>
        </p:nvGrpSpPr>
        <p:grpSpPr>
          <a:xfrm>
            <a:off x="4400511" y="1175007"/>
            <a:ext cx="4474507" cy="2138221"/>
            <a:chOff x="2876509" y="41978"/>
            <a:chExt cx="4474507" cy="2138221"/>
          </a:xfrm>
        </p:grpSpPr>
        <p:sp>
          <p:nvSpPr>
            <p:cNvPr id="127" name="椭圆 153">
              <a:extLst>
                <a:ext uri="{FF2B5EF4-FFF2-40B4-BE49-F238E27FC236}">
                  <a16:creationId xmlns:a16="http://schemas.microsoft.com/office/drawing/2014/main" id="{510F6273-8A7B-4740-A0B7-03210C4BC4B6}"/>
                </a:ext>
              </a:extLst>
            </p:cNvPr>
            <p:cNvSpPr/>
            <p:nvPr/>
          </p:nvSpPr>
          <p:spPr>
            <a:xfrm>
              <a:off x="4659814" y="1938454"/>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8" name="椭圆 154">
              <a:extLst>
                <a:ext uri="{FF2B5EF4-FFF2-40B4-BE49-F238E27FC236}">
                  <a16:creationId xmlns:a16="http://schemas.microsoft.com/office/drawing/2014/main" id="{DAB90828-D57B-4D1E-9977-5B81AF5EA1DA}"/>
                </a:ext>
              </a:extLst>
            </p:cNvPr>
            <p:cNvSpPr/>
            <p:nvPr/>
          </p:nvSpPr>
          <p:spPr>
            <a:xfrm>
              <a:off x="5136161" y="1700022"/>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129" name="组合 155">
              <a:extLst>
                <a:ext uri="{FF2B5EF4-FFF2-40B4-BE49-F238E27FC236}">
                  <a16:creationId xmlns:a16="http://schemas.microsoft.com/office/drawing/2014/main" id="{DEFE7FC4-D95D-4989-B0EE-673B888962DD}"/>
                </a:ext>
              </a:extLst>
            </p:cNvPr>
            <p:cNvGrpSpPr/>
            <p:nvPr/>
          </p:nvGrpSpPr>
          <p:grpSpPr>
            <a:xfrm>
              <a:off x="2876509" y="44854"/>
              <a:ext cx="2072783" cy="1460682"/>
              <a:chOff x="2372230" y="44854"/>
              <a:chExt cx="2072783" cy="1460682"/>
            </a:xfrm>
          </p:grpSpPr>
          <p:pic>
            <p:nvPicPr>
              <p:cNvPr id="135" name="Picture 2">
                <a:extLst>
                  <a:ext uri="{FF2B5EF4-FFF2-40B4-BE49-F238E27FC236}">
                    <a16:creationId xmlns:a16="http://schemas.microsoft.com/office/drawing/2014/main" id="{FD4C7E7E-1EA5-4BD4-AEE8-8D7635B895CF}"/>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80813" y="87661"/>
                <a:ext cx="2064200" cy="141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 name="矩形 162">
                <a:extLst>
                  <a:ext uri="{FF2B5EF4-FFF2-40B4-BE49-F238E27FC236}">
                    <a16:creationId xmlns:a16="http://schemas.microsoft.com/office/drawing/2014/main" id="{DE251EAA-7D2C-4FA9-A727-343767EF33C6}"/>
                  </a:ext>
                </a:extLst>
              </p:cNvPr>
              <p:cNvSpPr/>
              <p:nvPr/>
            </p:nvSpPr>
            <p:spPr>
              <a:xfrm>
                <a:off x="2372230" y="44854"/>
                <a:ext cx="2044496" cy="1438889"/>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grpSp>
          <p:nvGrpSpPr>
            <p:cNvPr id="130" name="组合 156">
              <a:extLst>
                <a:ext uri="{FF2B5EF4-FFF2-40B4-BE49-F238E27FC236}">
                  <a16:creationId xmlns:a16="http://schemas.microsoft.com/office/drawing/2014/main" id="{BA05877F-920C-4F68-B65B-34A27EFF91F5}"/>
                </a:ext>
              </a:extLst>
            </p:cNvPr>
            <p:cNvGrpSpPr/>
            <p:nvPr/>
          </p:nvGrpSpPr>
          <p:grpSpPr>
            <a:xfrm>
              <a:off x="5004048" y="41978"/>
              <a:ext cx="2346968" cy="1487795"/>
              <a:chOff x="5004048" y="41978"/>
              <a:chExt cx="2346968" cy="1487795"/>
            </a:xfrm>
          </p:grpSpPr>
          <p:pic>
            <p:nvPicPr>
              <p:cNvPr id="133" name="Picture 3">
                <a:extLst>
                  <a:ext uri="{FF2B5EF4-FFF2-40B4-BE49-F238E27FC236}">
                    <a16:creationId xmlns:a16="http://schemas.microsoft.com/office/drawing/2014/main" id="{3B50BA6A-69B2-4D66-ADB9-A91FC274D01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004048" y="63423"/>
                <a:ext cx="2346968" cy="146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 name="矩形 160">
                <a:extLst>
                  <a:ext uri="{FF2B5EF4-FFF2-40B4-BE49-F238E27FC236}">
                    <a16:creationId xmlns:a16="http://schemas.microsoft.com/office/drawing/2014/main" id="{92064472-8657-4688-9192-9B5B0075ECEF}"/>
                  </a:ext>
                </a:extLst>
              </p:cNvPr>
              <p:cNvSpPr/>
              <p:nvPr/>
            </p:nvSpPr>
            <p:spPr>
              <a:xfrm>
                <a:off x="5027474" y="41978"/>
                <a:ext cx="2290539" cy="1438889"/>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cxnSp>
          <p:nvCxnSpPr>
            <p:cNvPr id="131" name="直接连接符 157">
              <a:extLst>
                <a:ext uri="{FF2B5EF4-FFF2-40B4-BE49-F238E27FC236}">
                  <a16:creationId xmlns:a16="http://schemas.microsoft.com/office/drawing/2014/main" id="{2315D63D-BE70-46C1-960B-82EEAADFCB12}"/>
                </a:ext>
              </a:extLst>
            </p:cNvPr>
            <p:cNvCxnSpPr/>
            <p:nvPr/>
          </p:nvCxnSpPr>
          <p:spPr>
            <a:xfrm flipH="1" flipV="1">
              <a:off x="4270075" y="1483743"/>
              <a:ext cx="414069" cy="508960"/>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32" name="直接连接符 158">
              <a:extLst>
                <a:ext uri="{FF2B5EF4-FFF2-40B4-BE49-F238E27FC236}">
                  <a16:creationId xmlns:a16="http://schemas.microsoft.com/office/drawing/2014/main" id="{831658E6-16A1-4C0A-A308-54CB3637E817}"/>
                </a:ext>
              </a:extLst>
            </p:cNvPr>
            <p:cNvCxnSpPr/>
            <p:nvPr/>
          </p:nvCxnSpPr>
          <p:spPr>
            <a:xfrm flipV="1">
              <a:off x="5339751" y="1483743"/>
              <a:ext cx="241540" cy="232914"/>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grpSp>
      <p:grpSp>
        <p:nvGrpSpPr>
          <p:cNvPr id="137" name="组合 163">
            <a:extLst>
              <a:ext uri="{FF2B5EF4-FFF2-40B4-BE49-F238E27FC236}">
                <a16:creationId xmlns:a16="http://schemas.microsoft.com/office/drawing/2014/main" id="{0C81FC16-5E7F-4389-9417-515AE8D20E0F}"/>
              </a:ext>
            </a:extLst>
          </p:cNvPr>
          <p:cNvGrpSpPr/>
          <p:nvPr/>
        </p:nvGrpSpPr>
        <p:grpSpPr>
          <a:xfrm>
            <a:off x="6744072" y="3815227"/>
            <a:ext cx="3639256" cy="2291055"/>
            <a:chOff x="5220072" y="2682198"/>
            <a:chExt cx="3639256" cy="2291055"/>
          </a:xfrm>
        </p:grpSpPr>
        <p:grpSp>
          <p:nvGrpSpPr>
            <p:cNvPr id="138" name="组合 164">
              <a:extLst>
                <a:ext uri="{FF2B5EF4-FFF2-40B4-BE49-F238E27FC236}">
                  <a16:creationId xmlns:a16="http://schemas.microsoft.com/office/drawing/2014/main" id="{3A66BB6A-B9A2-4A42-B66A-46316FE73625}"/>
                </a:ext>
              </a:extLst>
            </p:cNvPr>
            <p:cNvGrpSpPr/>
            <p:nvPr/>
          </p:nvGrpSpPr>
          <p:grpSpPr>
            <a:xfrm>
              <a:off x="5220072" y="3463552"/>
              <a:ext cx="1620301" cy="1509701"/>
              <a:chOff x="5292080" y="3463552"/>
              <a:chExt cx="1620301" cy="1509701"/>
            </a:xfrm>
          </p:grpSpPr>
          <p:pic>
            <p:nvPicPr>
              <p:cNvPr id="145" name="Picture 4">
                <a:extLst>
                  <a:ext uri="{FF2B5EF4-FFF2-40B4-BE49-F238E27FC236}">
                    <a16:creationId xmlns:a16="http://schemas.microsoft.com/office/drawing/2014/main" id="{93A43F49-E52A-4449-A6B9-F6CADB409F5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292080" y="3490401"/>
                <a:ext cx="1576785" cy="1468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 name="矩形 172">
                <a:extLst>
                  <a:ext uri="{FF2B5EF4-FFF2-40B4-BE49-F238E27FC236}">
                    <a16:creationId xmlns:a16="http://schemas.microsoft.com/office/drawing/2014/main" id="{A59AB7A3-FD77-4E5E-BB24-4B750EF83831}"/>
                  </a:ext>
                </a:extLst>
              </p:cNvPr>
              <p:cNvSpPr/>
              <p:nvPr/>
            </p:nvSpPr>
            <p:spPr>
              <a:xfrm>
                <a:off x="5292324" y="3463552"/>
                <a:ext cx="1620057" cy="150970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sp>
          <p:nvSpPr>
            <p:cNvPr id="139" name="椭圆 165">
              <a:extLst>
                <a:ext uri="{FF2B5EF4-FFF2-40B4-BE49-F238E27FC236}">
                  <a16:creationId xmlns:a16="http://schemas.microsoft.com/office/drawing/2014/main" id="{265F7829-ADBC-4968-AE9F-290F481848C7}"/>
                </a:ext>
              </a:extLst>
            </p:cNvPr>
            <p:cNvSpPr/>
            <p:nvPr/>
          </p:nvSpPr>
          <p:spPr>
            <a:xfrm>
              <a:off x="6673936" y="2954552"/>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0" name="椭圆 166">
              <a:extLst>
                <a:ext uri="{FF2B5EF4-FFF2-40B4-BE49-F238E27FC236}">
                  <a16:creationId xmlns:a16="http://schemas.microsoft.com/office/drawing/2014/main" id="{E794834F-E3B2-4D7A-BDB0-EFAFD03E8F17}"/>
                </a:ext>
              </a:extLst>
            </p:cNvPr>
            <p:cNvSpPr/>
            <p:nvPr/>
          </p:nvSpPr>
          <p:spPr>
            <a:xfrm>
              <a:off x="7004340" y="2682198"/>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41" name="Picture 5">
              <a:extLst>
                <a:ext uri="{FF2B5EF4-FFF2-40B4-BE49-F238E27FC236}">
                  <a16:creationId xmlns:a16="http://schemas.microsoft.com/office/drawing/2014/main" id="{221E7F79-CC0E-4439-8B52-C55F7A00ED59}"/>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951907" y="3514556"/>
              <a:ext cx="1880218" cy="1417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 name="矩形 168">
              <a:extLst>
                <a:ext uri="{FF2B5EF4-FFF2-40B4-BE49-F238E27FC236}">
                  <a16:creationId xmlns:a16="http://schemas.microsoft.com/office/drawing/2014/main" id="{45A561B5-380B-46F8-A7FE-B4D2D9DEBECD}"/>
                </a:ext>
              </a:extLst>
            </p:cNvPr>
            <p:cNvSpPr/>
            <p:nvPr/>
          </p:nvSpPr>
          <p:spPr>
            <a:xfrm>
              <a:off x="6930233" y="3460441"/>
              <a:ext cx="1929095" cy="1509701"/>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cxnSp>
          <p:nvCxnSpPr>
            <p:cNvPr id="143" name="直接连接符 169">
              <a:extLst>
                <a:ext uri="{FF2B5EF4-FFF2-40B4-BE49-F238E27FC236}">
                  <a16:creationId xmlns:a16="http://schemas.microsoft.com/office/drawing/2014/main" id="{EEA8AAF8-94E1-4EB4-A61C-CA1BFF702839}"/>
                </a:ext>
              </a:extLst>
            </p:cNvPr>
            <p:cNvCxnSpPr/>
            <p:nvPr/>
          </p:nvCxnSpPr>
          <p:spPr>
            <a:xfrm flipH="1" flipV="1">
              <a:off x="7185805" y="2898475"/>
              <a:ext cx="312275" cy="560342"/>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44" name="直接连接符 170">
              <a:extLst>
                <a:ext uri="{FF2B5EF4-FFF2-40B4-BE49-F238E27FC236}">
                  <a16:creationId xmlns:a16="http://schemas.microsoft.com/office/drawing/2014/main" id="{8499C0B0-8D70-4EAF-AB0F-73335DFC6D7B}"/>
                </a:ext>
              </a:extLst>
            </p:cNvPr>
            <p:cNvCxnSpPr/>
            <p:nvPr/>
          </p:nvCxnSpPr>
          <p:spPr>
            <a:xfrm flipV="1">
              <a:off x="6583680" y="3183148"/>
              <a:ext cx="188056" cy="291572"/>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grpSp>
      <p:grpSp>
        <p:nvGrpSpPr>
          <p:cNvPr id="147" name="组合 141">
            <a:extLst>
              <a:ext uri="{FF2B5EF4-FFF2-40B4-BE49-F238E27FC236}">
                <a16:creationId xmlns:a16="http://schemas.microsoft.com/office/drawing/2014/main" id="{C99426A1-2C98-47D6-80E7-1746CD6B0507}"/>
              </a:ext>
            </a:extLst>
          </p:cNvPr>
          <p:cNvGrpSpPr/>
          <p:nvPr/>
        </p:nvGrpSpPr>
        <p:grpSpPr>
          <a:xfrm>
            <a:off x="1781716" y="3904849"/>
            <a:ext cx="4480753" cy="2204945"/>
            <a:chOff x="257714" y="2771820"/>
            <a:chExt cx="4480753" cy="2204945"/>
          </a:xfrm>
        </p:grpSpPr>
        <p:sp>
          <p:nvSpPr>
            <p:cNvPr id="148" name="椭圆 142">
              <a:extLst>
                <a:ext uri="{FF2B5EF4-FFF2-40B4-BE49-F238E27FC236}">
                  <a16:creationId xmlns:a16="http://schemas.microsoft.com/office/drawing/2014/main" id="{F6AE47EB-A7C2-4A0E-9C42-34C77F6AC1FE}"/>
                </a:ext>
              </a:extLst>
            </p:cNvPr>
            <p:cNvSpPr/>
            <p:nvPr/>
          </p:nvSpPr>
          <p:spPr>
            <a:xfrm>
              <a:off x="2080919" y="2771820"/>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49" name="椭圆 143">
              <a:extLst>
                <a:ext uri="{FF2B5EF4-FFF2-40B4-BE49-F238E27FC236}">
                  <a16:creationId xmlns:a16="http://schemas.microsoft.com/office/drawing/2014/main" id="{757997F2-91BB-4EAD-AE70-5456F8A15A96}"/>
                </a:ext>
              </a:extLst>
            </p:cNvPr>
            <p:cNvSpPr/>
            <p:nvPr/>
          </p:nvSpPr>
          <p:spPr>
            <a:xfrm>
              <a:off x="2449244" y="2898359"/>
              <a:ext cx="241745" cy="241745"/>
            </a:xfrm>
            <a:prstGeom prst="ellipse">
              <a:avLst/>
            </a:prstGeom>
            <a:noFill/>
            <a:ln w="28575"/>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50" name="直接连接符 144">
              <a:extLst>
                <a:ext uri="{FF2B5EF4-FFF2-40B4-BE49-F238E27FC236}">
                  <a16:creationId xmlns:a16="http://schemas.microsoft.com/office/drawing/2014/main" id="{16DF5D0A-9BFA-4C3C-A3C1-F4F3E562B867}"/>
                </a:ext>
              </a:extLst>
            </p:cNvPr>
            <p:cNvCxnSpPr/>
            <p:nvPr/>
          </p:nvCxnSpPr>
          <p:spPr>
            <a:xfrm flipV="1">
              <a:off x="1673225" y="2984741"/>
              <a:ext cx="466126" cy="482359"/>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151" name="直接连接符 145">
              <a:extLst>
                <a:ext uri="{FF2B5EF4-FFF2-40B4-BE49-F238E27FC236}">
                  <a16:creationId xmlns:a16="http://schemas.microsoft.com/office/drawing/2014/main" id="{A9B5F7C1-A09C-4676-8BFF-BCE471578B1F}"/>
                </a:ext>
              </a:extLst>
            </p:cNvPr>
            <p:cNvCxnSpPr/>
            <p:nvPr/>
          </p:nvCxnSpPr>
          <p:spPr>
            <a:xfrm flipH="1" flipV="1">
              <a:off x="2648309" y="3122763"/>
              <a:ext cx="291741" cy="344337"/>
            </a:xfrm>
            <a:prstGeom prst="line">
              <a:avLst/>
            </a:prstGeom>
            <a:ln w="19050"/>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grpSp>
          <p:nvGrpSpPr>
            <p:cNvPr id="152" name="组合 146">
              <a:extLst>
                <a:ext uri="{FF2B5EF4-FFF2-40B4-BE49-F238E27FC236}">
                  <a16:creationId xmlns:a16="http://schemas.microsoft.com/office/drawing/2014/main" id="{876237A5-E8D3-4D94-A786-5B4DC4F9F8DE}"/>
                </a:ext>
              </a:extLst>
            </p:cNvPr>
            <p:cNvGrpSpPr/>
            <p:nvPr/>
          </p:nvGrpSpPr>
          <p:grpSpPr>
            <a:xfrm>
              <a:off x="257714" y="3463790"/>
              <a:ext cx="2321355" cy="1507173"/>
              <a:chOff x="5877961" y="493768"/>
              <a:chExt cx="2808839" cy="1823679"/>
            </a:xfrm>
          </p:grpSpPr>
          <p:pic>
            <p:nvPicPr>
              <p:cNvPr id="156" name="Picture 5">
                <a:extLst>
                  <a:ext uri="{FF2B5EF4-FFF2-40B4-BE49-F238E27FC236}">
                    <a16:creationId xmlns:a16="http://schemas.microsoft.com/office/drawing/2014/main" id="{9617F931-8EC7-47CD-AD97-6E440CAF4DC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877961" y="540054"/>
                <a:ext cx="2791247" cy="177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7" name="矩形 151">
                <a:extLst>
                  <a:ext uri="{FF2B5EF4-FFF2-40B4-BE49-F238E27FC236}">
                    <a16:creationId xmlns:a16="http://schemas.microsoft.com/office/drawing/2014/main" id="{EDA1AB78-CE99-4A1A-AE50-FA0DC96DEDD7}"/>
                  </a:ext>
                </a:extLst>
              </p:cNvPr>
              <p:cNvSpPr/>
              <p:nvPr/>
            </p:nvSpPr>
            <p:spPr>
              <a:xfrm>
                <a:off x="5882373" y="493768"/>
                <a:ext cx="2804427" cy="1819117"/>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grpSp>
          <p:nvGrpSpPr>
            <p:cNvPr id="153" name="组合 147">
              <a:extLst>
                <a:ext uri="{FF2B5EF4-FFF2-40B4-BE49-F238E27FC236}">
                  <a16:creationId xmlns:a16="http://schemas.microsoft.com/office/drawing/2014/main" id="{981E6D18-B3C8-4009-9DD5-0ABA800DC366}"/>
                </a:ext>
              </a:extLst>
            </p:cNvPr>
            <p:cNvGrpSpPr/>
            <p:nvPr/>
          </p:nvGrpSpPr>
          <p:grpSpPr>
            <a:xfrm>
              <a:off x="2677026" y="3463790"/>
              <a:ext cx="2061441" cy="1512975"/>
              <a:chOff x="5063462" y="2676939"/>
              <a:chExt cx="2393342" cy="1756571"/>
            </a:xfrm>
          </p:grpSpPr>
          <p:pic>
            <p:nvPicPr>
              <p:cNvPr id="154" name="Picture 2" descr="C:\Users\Kevin\Desktop\sshot-3.png">
                <a:extLst>
                  <a:ext uri="{FF2B5EF4-FFF2-40B4-BE49-F238E27FC236}">
                    <a16:creationId xmlns:a16="http://schemas.microsoft.com/office/drawing/2014/main" id="{8D18EEE1-39EA-424E-8D9A-005C75E4A278}"/>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171480" y="2720749"/>
                <a:ext cx="2177306" cy="1712761"/>
              </a:xfrm>
              <a:prstGeom prst="rect">
                <a:avLst/>
              </a:prstGeom>
              <a:noFill/>
              <a:extLst>
                <a:ext uri="{909E8E84-426E-40DD-AFC4-6F175D3DCCD1}">
                  <a14:hiddenFill xmlns:a14="http://schemas.microsoft.com/office/drawing/2010/main">
                    <a:solidFill>
                      <a:srgbClr val="FFFFFF"/>
                    </a:solidFill>
                  </a14:hiddenFill>
                </a:ext>
              </a:extLst>
            </p:spPr>
          </p:pic>
          <p:sp>
            <p:nvSpPr>
              <p:cNvPr id="155" name="矩形 149">
                <a:extLst>
                  <a:ext uri="{FF2B5EF4-FFF2-40B4-BE49-F238E27FC236}">
                    <a16:creationId xmlns:a16="http://schemas.microsoft.com/office/drawing/2014/main" id="{6250A8B0-B92B-4851-ADD0-875AE195558B}"/>
                  </a:ext>
                </a:extLst>
              </p:cNvPr>
              <p:cNvSpPr/>
              <p:nvPr/>
            </p:nvSpPr>
            <p:spPr>
              <a:xfrm>
                <a:off x="5063462" y="2676939"/>
                <a:ext cx="2393342" cy="1752770"/>
              </a:xfrm>
              <a:prstGeom prst="rect">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8520" tIns="14261" rIns="28520" bIns="14261" rtlCol="0" anchor="ctr"/>
              <a:lstStyle/>
              <a:p>
                <a:pPr algn="ctr"/>
                <a:r>
                  <a:rPr lang="en-US" altLang="zh-CN" dirty="0"/>
                  <a:t>               </a:t>
                </a:r>
                <a:endParaRPr lang="zh-CN" altLang="en-US" dirty="0"/>
              </a:p>
            </p:txBody>
          </p:sp>
        </p:grpSp>
      </p:grpSp>
    </p:spTree>
    <p:extLst>
      <p:ext uri="{BB962C8B-B14F-4D97-AF65-F5344CB8AC3E}">
        <p14:creationId xmlns:p14="http://schemas.microsoft.com/office/powerpoint/2010/main" val="392813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200"/>
                                  </p:stCondLst>
                                  <p:childTnLst>
                                    <p:animMotion origin="layout" path="M 1.38889E-6 -3.02563E-7 L 0.05486 0.20191 " pathEditMode="relative" rAng="0" ptsTypes="AA">
                                      <p:cBhvr>
                                        <p:cTn id="6" dur="1500" fill="hold"/>
                                        <p:tgtEl>
                                          <p:spTgt spid="11"/>
                                        </p:tgtEl>
                                        <p:attrNameLst>
                                          <p:attrName>ppt_x</p:attrName>
                                          <p:attrName>ppt_y</p:attrName>
                                        </p:attrNameLst>
                                      </p:cBhvr>
                                      <p:rCtr x="2743" y="10096"/>
                                    </p:animMotion>
                                  </p:childTnLst>
                                </p:cTn>
                              </p:par>
                              <p:par>
                                <p:cTn id="7" presetID="42" presetClass="path" presetSubtype="0" accel="50000" decel="50000" fill="hold" nodeType="withEffect">
                                  <p:stCondLst>
                                    <p:cond delay="200"/>
                                  </p:stCondLst>
                                  <p:childTnLst>
                                    <p:animMotion origin="layout" path="M 2.22222E-6 2.01914E-6 L -0.14011 0.23433 " pathEditMode="relative" rAng="0" ptsTypes="AA">
                                      <p:cBhvr>
                                        <p:cTn id="8" dur="1500" fill="hold"/>
                                        <p:tgtEl>
                                          <p:spTgt spid="14"/>
                                        </p:tgtEl>
                                        <p:attrNameLst>
                                          <p:attrName>ppt_x</p:attrName>
                                          <p:attrName>ppt_y</p:attrName>
                                        </p:attrNameLst>
                                      </p:cBhvr>
                                      <p:rCtr x="-7014" y="11701"/>
                                    </p:animMotion>
                                  </p:childTnLst>
                                </p:cTn>
                              </p:par>
                              <p:par>
                                <p:cTn id="9" presetID="42" presetClass="path" presetSubtype="0" accel="50000" decel="50000" fill="hold" nodeType="withEffect">
                                  <p:stCondLst>
                                    <p:cond delay="200"/>
                                  </p:stCondLst>
                                  <p:childTnLst>
                                    <p:animMotion origin="layout" path="M -2.77778E-6 -6.60698E-7 L 0.04896 -0.17166 " pathEditMode="relative" rAng="0" ptsTypes="AA">
                                      <p:cBhvr>
                                        <p:cTn id="10" dur="1500" fill="hold"/>
                                        <p:tgtEl>
                                          <p:spTgt spid="62"/>
                                        </p:tgtEl>
                                        <p:attrNameLst>
                                          <p:attrName>ppt_x</p:attrName>
                                          <p:attrName>ppt_y</p:attrName>
                                        </p:attrNameLst>
                                      </p:cBhvr>
                                      <p:rCtr x="2448" y="-8583"/>
                                    </p:animMotion>
                                  </p:childTnLst>
                                </p:cTn>
                              </p:par>
                              <p:par>
                                <p:cTn id="11" presetID="42" presetClass="path" presetSubtype="0" accel="50000" decel="50000" fill="hold" nodeType="withEffect">
                                  <p:stCondLst>
                                    <p:cond delay="200"/>
                                  </p:stCondLst>
                                  <p:childTnLst>
                                    <p:animMotion origin="layout" path="M -2.77778E-6 -3.98889E-6 L 0.39271 0.21427 " pathEditMode="relative" rAng="0" ptsTypes="AA">
                                      <p:cBhvr>
                                        <p:cTn id="12" dur="1500" fill="hold"/>
                                        <p:tgtEl>
                                          <p:spTgt spid="5"/>
                                        </p:tgtEl>
                                        <p:attrNameLst>
                                          <p:attrName>ppt_x</p:attrName>
                                          <p:attrName>ppt_y</p:attrName>
                                        </p:attrNameLst>
                                      </p:cBhvr>
                                      <p:rCtr x="19635" y="10713"/>
                                    </p:animMotion>
                                  </p:childTnLst>
                                </p:cTn>
                              </p:par>
                              <p:par>
                                <p:cTn id="13" presetID="42" presetClass="path" presetSubtype="0" accel="50000" decel="50000" fill="hold" nodeType="withEffect">
                                  <p:stCondLst>
                                    <p:cond delay="200"/>
                                  </p:stCondLst>
                                  <p:childTnLst>
                                    <p:animMotion origin="layout" path="M 8.33333E-7 2.43902E-6 L -0.03056 -0.32603 " pathEditMode="relative" rAng="0" ptsTypes="AA">
                                      <p:cBhvr>
                                        <p:cTn id="14" dur="1500" fill="hold"/>
                                        <p:tgtEl>
                                          <p:spTgt spid="47"/>
                                        </p:tgtEl>
                                        <p:attrNameLst>
                                          <p:attrName>ppt_x</p:attrName>
                                          <p:attrName>ppt_y</p:attrName>
                                        </p:attrNameLst>
                                      </p:cBhvr>
                                      <p:rCtr x="-1528" y="-16301"/>
                                    </p:animMotion>
                                  </p:childTnLst>
                                </p:cTn>
                              </p:par>
                              <p:par>
                                <p:cTn id="15" presetID="42" presetClass="path" presetSubtype="0" accel="50000" decel="50000" fill="hold" nodeType="withEffect">
                                  <p:stCondLst>
                                    <p:cond delay="200"/>
                                  </p:stCondLst>
                                  <p:childTnLst>
                                    <p:animMotion origin="layout" path="M 3.61111E-6 1.66101E-6 L -0.18976 -0.19543 " pathEditMode="relative" rAng="0" ptsTypes="AA">
                                      <p:cBhvr>
                                        <p:cTn id="16" dur="1500" fill="hold"/>
                                        <p:tgtEl>
                                          <p:spTgt spid="44"/>
                                        </p:tgtEl>
                                        <p:attrNameLst>
                                          <p:attrName>ppt_x</p:attrName>
                                          <p:attrName>ppt_y</p:attrName>
                                        </p:attrNameLst>
                                      </p:cBhvr>
                                      <p:rCtr x="-9497" y="-9787"/>
                                    </p:animMotion>
                                  </p:childTnLst>
                                </p:cTn>
                              </p:par>
                              <p:par>
                                <p:cTn id="17" presetID="42" presetClass="path" presetSubtype="0" accel="50000" decel="50000" fill="hold" nodeType="withEffect">
                                  <p:stCondLst>
                                    <p:cond delay="200"/>
                                  </p:stCondLst>
                                  <p:childTnLst>
                                    <p:animMotion origin="layout" path="M 1.94444E-6 -4.41222E-7 L 0.17899 -0.17772 " pathEditMode="relative" rAng="0" ptsTypes="AA">
                                      <p:cBhvr>
                                        <p:cTn id="18" dur="1500" fill="hold"/>
                                        <p:tgtEl>
                                          <p:spTgt spid="35"/>
                                        </p:tgtEl>
                                        <p:attrNameLst>
                                          <p:attrName>ppt_x</p:attrName>
                                          <p:attrName>ppt_y</p:attrName>
                                        </p:attrNameLst>
                                      </p:cBhvr>
                                      <p:rCtr x="8941" y="-8886"/>
                                    </p:animMotion>
                                  </p:childTnLst>
                                </p:cTn>
                              </p:par>
                              <p:par>
                                <p:cTn id="19" presetID="42" presetClass="path" presetSubtype="0" accel="50000" decel="50000" fill="hold" nodeType="withEffect">
                                  <p:stCondLst>
                                    <p:cond delay="200"/>
                                  </p:stCondLst>
                                  <p:childTnLst>
                                    <p:animMotion origin="layout" path="M 1.11022E-16 4.93827E-6 L 0.10365 0.23055 " pathEditMode="relative" rAng="0" ptsTypes="AA">
                                      <p:cBhvr>
                                        <p:cTn id="20" dur="1500" fill="hold"/>
                                        <p:tgtEl>
                                          <p:spTgt spid="26"/>
                                        </p:tgtEl>
                                        <p:attrNameLst>
                                          <p:attrName>ppt_x</p:attrName>
                                          <p:attrName>ppt_y</p:attrName>
                                        </p:attrNameLst>
                                      </p:cBhvr>
                                      <p:rCtr x="5174" y="11512"/>
                                    </p:animMotion>
                                  </p:childTnLst>
                                </p:cTn>
                              </p:par>
                              <p:par>
                                <p:cTn id="21" presetID="42" presetClass="path" presetSubtype="0" accel="50000" decel="50000" fill="hold" nodeType="withEffect">
                                  <p:stCondLst>
                                    <p:cond delay="200"/>
                                  </p:stCondLst>
                                  <p:childTnLst>
                                    <p:animMotion origin="layout" path="M 3.61111E-6 -3.71799E-6 L -0.09375 0.40513 " pathEditMode="relative" rAng="0" ptsTypes="AA">
                                      <p:cBhvr>
                                        <p:cTn id="22" dur="1500" fill="hold"/>
                                        <p:tgtEl>
                                          <p:spTgt spid="17"/>
                                        </p:tgtEl>
                                        <p:attrNameLst>
                                          <p:attrName>ppt_x</p:attrName>
                                          <p:attrName>ppt_y</p:attrName>
                                        </p:attrNameLst>
                                      </p:cBhvr>
                                      <p:rCtr x="-4688" y="20241"/>
                                    </p:animMotion>
                                  </p:childTnLst>
                                </p:cTn>
                              </p:par>
                              <p:par>
                                <p:cTn id="23" presetID="42" presetClass="path" presetSubtype="0" accel="50000" decel="50000" fill="hold" nodeType="withEffect">
                                  <p:stCondLst>
                                    <p:cond delay="200"/>
                                  </p:stCondLst>
                                  <p:childTnLst>
                                    <p:animMotion origin="layout" path="M 3.61111E-6 -9.00956E-7 L -0.07969 0.23974 " pathEditMode="relative" rAng="0" ptsTypes="AA">
                                      <p:cBhvr>
                                        <p:cTn id="24" dur="1500" fill="hold"/>
                                        <p:tgtEl>
                                          <p:spTgt spid="38"/>
                                        </p:tgtEl>
                                        <p:attrNameLst>
                                          <p:attrName>ppt_x</p:attrName>
                                          <p:attrName>ppt_y</p:attrName>
                                        </p:attrNameLst>
                                      </p:cBhvr>
                                      <p:rCtr x="-3993" y="11972"/>
                                    </p:animMotion>
                                  </p:childTnLst>
                                </p:cTn>
                              </p:par>
                              <p:par>
                                <p:cTn id="25" presetID="42" presetClass="path" presetSubtype="0" accel="50000" decel="50000" fill="hold" nodeType="withEffect">
                                  <p:stCondLst>
                                    <p:cond delay="200"/>
                                  </p:stCondLst>
                                  <p:childTnLst>
                                    <p:animMotion origin="layout" path="M 4.72222E-6 2.92374E-6 L -0.10191 -0.08367 " pathEditMode="relative" rAng="0" ptsTypes="AA">
                                      <p:cBhvr>
                                        <p:cTn id="26" dur="1500" fill="hold"/>
                                        <p:tgtEl>
                                          <p:spTgt spid="68"/>
                                        </p:tgtEl>
                                        <p:attrNameLst>
                                          <p:attrName>ppt_x</p:attrName>
                                          <p:attrName>ppt_y</p:attrName>
                                        </p:attrNameLst>
                                      </p:cBhvr>
                                      <p:rCtr x="-5104" y="-4199"/>
                                    </p:animMotion>
                                  </p:childTnLst>
                                </p:cTn>
                              </p:par>
                              <p:par>
                                <p:cTn id="27" presetID="42" presetClass="path" presetSubtype="0" accel="50000" decel="50000" fill="hold" nodeType="withEffect">
                                  <p:stCondLst>
                                    <p:cond delay="200"/>
                                  </p:stCondLst>
                                  <p:childTnLst>
                                    <p:animMotion origin="layout" path="M 4.72222E-6 -4.26057E-6 L -0.14132 -0.17968 " pathEditMode="relative" rAng="0" ptsTypes="AA">
                                      <p:cBhvr>
                                        <p:cTn id="28" dur="1500" fill="hold"/>
                                        <p:tgtEl>
                                          <p:spTgt spid="65"/>
                                        </p:tgtEl>
                                        <p:attrNameLst>
                                          <p:attrName>ppt_x</p:attrName>
                                          <p:attrName>ppt_y</p:attrName>
                                        </p:attrNameLst>
                                      </p:cBhvr>
                                      <p:rCtr x="-7066" y="-8984"/>
                                    </p:animMotion>
                                  </p:childTnLst>
                                </p:cTn>
                              </p:par>
                              <p:par>
                                <p:cTn id="29" presetID="42" presetClass="path" presetSubtype="0" accel="50000" decel="50000" fill="hold" nodeType="withEffect">
                                  <p:stCondLst>
                                    <p:cond delay="200"/>
                                  </p:stCondLst>
                                  <p:childTnLst>
                                    <p:animMotion origin="layout" path="M 3.33333E-6 -4.93362E-6 L 0.0085 -0.07687 " pathEditMode="relative" rAng="0" ptsTypes="AA">
                                      <p:cBhvr>
                                        <p:cTn id="30" dur="1500" fill="hold"/>
                                        <p:tgtEl>
                                          <p:spTgt spid="29"/>
                                        </p:tgtEl>
                                        <p:attrNameLst>
                                          <p:attrName>ppt_x</p:attrName>
                                          <p:attrName>ppt_y</p:attrName>
                                        </p:attrNameLst>
                                      </p:cBhvr>
                                      <p:rCtr x="417" y="-3859"/>
                                    </p:animMotion>
                                  </p:childTnLst>
                                </p:cTn>
                              </p:par>
                              <p:par>
                                <p:cTn id="31" presetID="42" presetClass="path" presetSubtype="0" accel="50000" decel="50000" fill="hold" nodeType="withEffect">
                                  <p:stCondLst>
                                    <p:cond delay="200"/>
                                  </p:stCondLst>
                                  <p:childTnLst>
                                    <p:animMotion origin="layout" path="M -5.55556E-7 4.18648E-6 L 0.13872 0.08428 " pathEditMode="relative" rAng="0" ptsTypes="AA">
                                      <p:cBhvr>
                                        <p:cTn id="32" dur="1500" fill="hold"/>
                                        <p:tgtEl>
                                          <p:spTgt spid="41"/>
                                        </p:tgtEl>
                                        <p:attrNameLst>
                                          <p:attrName>ppt_x</p:attrName>
                                          <p:attrName>ppt_y</p:attrName>
                                        </p:attrNameLst>
                                      </p:cBhvr>
                                      <p:rCtr x="6927" y="4199"/>
                                    </p:animMotion>
                                  </p:childTnLst>
                                </p:cTn>
                              </p:par>
                              <p:par>
                                <p:cTn id="33" presetID="42" presetClass="path" presetSubtype="0" accel="50000" decel="50000" fill="hold" nodeType="withEffect">
                                  <p:stCondLst>
                                    <p:cond delay="200"/>
                                  </p:stCondLst>
                                  <p:childTnLst>
                                    <p:animMotion origin="layout" path="M -8.33333E-7 -4.8163E-7 L 0.11458 0.19018 " pathEditMode="relative" rAng="0" ptsTypes="AA">
                                      <p:cBhvr>
                                        <p:cTn id="34" dur="1500" fill="hold"/>
                                        <p:tgtEl>
                                          <p:spTgt spid="20"/>
                                        </p:tgtEl>
                                        <p:attrNameLst>
                                          <p:attrName>ppt_x</p:attrName>
                                          <p:attrName>ppt_y</p:attrName>
                                        </p:attrNameLst>
                                      </p:cBhvr>
                                      <p:rCtr x="5729" y="9509"/>
                                    </p:animMotion>
                                  </p:childTnLst>
                                </p:cTn>
                              </p:par>
                              <p:par>
                                <p:cTn id="35" presetID="42" presetClass="path" presetSubtype="0" accel="50000" decel="50000" fill="hold" nodeType="withEffect">
                                  <p:stCondLst>
                                    <p:cond delay="200"/>
                                  </p:stCondLst>
                                  <p:childTnLst>
                                    <p:animMotion origin="layout" path="M 5E-6 8.5829E-7 L -0.02987 0.41402 " pathEditMode="relative" rAng="0" ptsTypes="AA">
                                      <p:cBhvr>
                                        <p:cTn id="36" dur="1500" fill="hold"/>
                                        <p:tgtEl>
                                          <p:spTgt spid="8"/>
                                        </p:tgtEl>
                                        <p:attrNameLst>
                                          <p:attrName>ppt_x</p:attrName>
                                          <p:attrName>ppt_y</p:attrName>
                                        </p:attrNameLst>
                                      </p:cBhvr>
                                      <p:rCtr x="-1493" y="20685"/>
                                    </p:animMotion>
                                  </p:childTnLst>
                                </p:cTn>
                              </p:par>
                              <p:par>
                                <p:cTn id="37" presetID="42" presetClass="path" presetSubtype="0" accel="50000" decel="50000" fill="hold" nodeType="withEffect">
                                  <p:stCondLst>
                                    <p:cond delay="200"/>
                                  </p:stCondLst>
                                  <p:childTnLst>
                                    <p:animMotion origin="layout" path="M -4.16667E-6 1.45634E-6 L -0.0085 0.25177 " pathEditMode="relative" rAng="0" ptsTypes="AA">
                                      <p:cBhvr>
                                        <p:cTn id="38" dur="1500" fill="hold"/>
                                        <p:tgtEl>
                                          <p:spTgt spid="23"/>
                                        </p:tgtEl>
                                        <p:attrNameLst>
                                          <p:attrName>ppt_x</p:attrName>
                                          <p:attrName>ppt_y</p:attrName>
                                        </p:attrNameLst>
                                      </p:cBhvr>
                                      <p:rCtr x="-434" y="12589"/>
                                    </p:animMotion>
                                  </p:childTnLst>
                                </p:cTn>
                              </p:par>
                              <p:par>
                                <p:cTn id="39" presetID="42" presetClass="path" presetSubtype="0" accel="50000" decel="50000" fill="hold" nodeType="withEffect">
                                  <p:stCondLst>
                                    <p:cond delay="200"/>
                                  </p:stCondLst>
                                  <p:childTnLst>
                                    <p:animMotion origin="layout" path="M 2.77778E-7 4.1623E-6 L 0.07396 0.03239 " pathEditMode="relative" rAng="0" ptsTypes="AA">
                                      <p:cBhvr>
                                        <p:cTn id="40" dur="1500" fill="hold"/>
                                        <p:tgtEl>
                                          <p:spTgt spid="32"/>
                                        </p:tgtEl>
                                        <p:attrNameLst>
                                          <p:attrName>ppt_x</p:attrName>
                                          <p:attrName>ppt_y</p:attrName>
                                        </p:attrNameLst>
                                      </p:cBhvr>
                                      <p:rCtr x="3698" y="1604"/>
                                    </p:animMotion>
                                  </p:childTnLst>
                                </p:cTn>
                              </p:par>
                              <p:par>
                                <p:cTn id="41" presetID="42" presetClass="path" presetSubtype="0" accel="50000" decel="50000" fill="hold" nodeType="withEffect">
                                  <p:stCondLst>
                                    <p:cond delay="200"/>
                                  </p:stCondLst>
                                  <p:childTnLst>
                                    <p:animMotion origin="layout" path="M 1.38889E-6 1.2959E-7 L 0.08889 -0.08794 " pathEditMode="relative" rAng="0" ptsTypes="AA">
                                      <p:cBhvr>
                                        <p:cTn id="42" dur="1500" fill="hold"/>
                                        <p:tgtEl>
                                          <p:spTgt spid="50"/>
                                        </p:tgtEl>
                                        <p:attrNameLst>
                                          <p:attrName>ppt_x</p:attrName>
                                          <p:attrName>ppt_y</p:attrName>
                                        </p:attrNameLst>
                                      </p:cBhvr>
                                      <p:rCtr x="4444" y="-4412"/>
                                    </p:animMotion>
                                  </p:childTnLst>
                                </p:cTn>
                              </p:par>
                              <p:par>
                                <p:cTn id="43" presetID="42" presetClass="path" presetSubtype="0" accel="50000" decel="50000" fill="hold" nodeType="withEffect">
                                  <p:stCondLst>
                                    <p:cond delay="200"/>
                                  </p:stCondLst>
                                  <p:childTnLst>
                                    <p:animMotion origin="layout" path="M -1.66667E-6 2.43902E-6 L -0.0217 -0.17197 " pathEditMode="relative" rAng="0" ptsTypes="AA">
                                      <p:cBhvr>
                                        <p:cTn id="44" dur="1500" fill="hold"/>
                                        <p:tgtEl>
                                          <p:spTgt spid="53"/>
                                        </p:tgtEl>
                                        <p:attrNameLst>
                                          <p:attrName>ppt_x</p:attrName>
                                          <p:attrName>ppt_y</p:attrName>
                                        </p:attrNameLst>
                                      </p:cBhvr>
                                      <p:rCtr x="-1094" y="-8614"/>
                                    </p:animMotion>
                                  </p:childTnLst>
                                </p:cTn>
                              </p:par>
                              <p:par>
                                <p:cTn id="45" presetID="42" presetClass="path" presetSubtype="0" accel="50000" decel="50000" fill="hold" nodeType="withEffect">
                                  <p:stCondLst>
                                    <p:cond delay="200"/>
                                  </p:stCondLst>
                                  <p:childTnLst>
                                    <p:animMotion origin="layout" path="M -5.55556E-7 1.2959E-7 L -0.13229 -0.15057 " pathEditMode="relative" rAng="0" ptsTypes="AA">
                                      <p:cBhvr>
                                        <p:cTn id="46" dur="1500" fill="hold"/>
                                        <p:tgtEl>
                                          <p:spTgt spid="56"/>
                                        </p:tgtEl>
                                        <p:attrNameLst>
                                          <p:attrName>ppt_x</p:attrName>
                                          <p:attrName>ppt_y</p:attrName>
                                        </p:attrNameLst>
                                      </p:cBhvr>
                                      <p:rCtr x="-6615" y="-7529"/>
                                    </p:animMotion>
                                  </p:childTnLst>
                                </p:cTn>
                              </p:par>
                              <p:par>
                                <p:cTn id="47" presetID="42" presetClass="path" presetSubtype="0" accel="50000" decel="50000" fill="hold" nodeType="withEffect">
                                  <p:stCondLst>
                                    <p:cond delay="200"/>
                                  </p:stCondLst>
                                  <p:childTnLst>
                                    <p:animMotion origin="layout" path="M -3.61111E-6 2.38963E-6 L -0.20816 0.23958 " pathEditMode="relative" rAng="0" ptsTypes="AA">
                                      <p:cBhvr>
                                        <p:cTn id="48" dur="1500" fill="hold"/>
                                        <p:tgtEl>
                                          <p:spTgt spid="59"/>
                                        </p:tgtEl>
                                        <p:attrNameLst>
                                          <p:attrName>ppt_x</p:attrName>
                                          <p:attrName>ppt_y</p:attrName>
                                        </p:attrNameLst>
                                      </p:cBhvr>
                                      <p:rCtr x="-10417" y="11979"/>
                                    </p:animMotion>
                                  </p:childTnLst>
                                </p:cTn>
                              </p:par>
                              <p:par>
                                <p:cTn id="49" presetID="10" presetClass="entr" presetSubtype="0" fill="hold" nodeType="withEffect">
                                  <p:stCondLst>
                                    <p:cond delay="230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1000"/>
                                        <p:tgtEl>
                                          <p:spTgt spid="71"/>
                                        </p:tgtEl>
                                      </p:cBhvr>
                                    </p:animEffect>
                                  </p:childTnLst>
                                </p:cTn>
                              </p:par>
                              <p:par>
                                <p:cTn id="52" presetID="10" presetClass="exit" presetSubtype="0" fill="hold" nodeType="withEffect">
                                  <p:stCondLst>
                                    <p:cond delay="2300"/>
                                  </p:stCondLst>
                                  <p:childTnLst>
                                    <p:animEffect transition="out" filter="fade">
                                      <p:cBhvr>
                                        <p:cTn id="53" dur="1000"/>
                                        <p:tgtEl>
                                          <p:spTgt spid="11"/>
                                        </p:tgtEl>
                                      </p:cBhvr>
                                    </p:animEffect>
                                    <p:set>
                                      <p:cBhvr>
                                        <p:cTn id="54" dur="1" fill="hold">
                                          <p:stCondLst>
                                            <p:cond delay="999"/>
                                          </p:stCondLst>
                                        </p:cTn>
                                        <p:tgtEl>
                                          <p:spTgt spid="11"/>
                                        </p:tgtEl>
                                        <p:attrNameLst>
                                          <p:attrName>style.visibility</p:attrName>
                                        </p:attrNameLst>
                                      </p:cBhvr>
                                      <p:to>
                                        <p:strVal val="hidden"/>
                                      </p:to>
                                    </p:set>
                                  </p:childTnLst>
                                </p:cTn>
                              </p:par>
                              <p:par>
                                <p:cTn id="55" presetID="10" presetClass="exit" presetSubtype="0" fill="hold" nodeType="withEffect">
                                  <p:stCondLst>
                                    <p:cond delay="2300"/>
                                  </p:stCondLst>
                                  <p:childTnLst>
                                    <p:animEffect transition="out" filter="fade">
                                      <p:cBhvr>
                                        <p:cTn id="56" dur="1000"/>
                                        <p:tgtEl>
                                          <p:spTgt spid="14"/>
                                        </p:tgtEl>
                                      </p:cBhvr>
                                    </p:animEffect>
                                    <p:set>
                                      <p:cBhvr>
                                        <p:cTn id="57" dur="1" fill="hold">
                                          <p:stCondLst>
                                            <p:cond delay="999"/>
                                          </p:stCondLst>
                                        </p:cTn>
                                        <p:tgtEl>
                                          <p:spTgt spid="14"/>
                                        </p:tgtEl>
                                        <p:attrNameLst>
                                          <p:attrName>style.visibility</p:attrName>
                                        </p:attrNameLst>
                                      </p:cBhvr>
                                      <p:to>
                                        <p:strVal val="hidden"/>
                                      </p:to>
                                    </p:set>
                                  </p:childTnLst>
                                </p:cTn>
                              </p:par>
                              <p:par>
                                <p:cTn id="58" presetID="10" presetClass="exit" presetSubtype="0" fill="hold" nodeType="withEffect">
                                  <p:stCondLst>
                                    <p:cond delay="2300"/>
                                  </p:stCondLst>
                                  <p:childTnLst>
                                    <p:animEffect transition="out" filter="fade">
                                      <p:cBhvr>
                                        <p:cTn id="59" dur="1000"/>
                                        <p:tgtEl>
                                          <p:spTgt spid="62"/>
                                        </p:tgtEl>
                                      </p:cBhvr>
                                    </p:animEffect>
                                    <p:set>
                                      <p:cBhvr>
                                        <p:cTn id="60" dur="1" fill="hold">
                                          <p:stCondLst>
                                            <p:cond delay="999"/>
                                          </p:stCondLst>
                                        </p:cTn>
                                        <p:tgtEl>
                                          <p:spTgt spid="62"/>
                                        </p:tgtEl>
                                        <p:attrNameLst>
                                          <p:attrName>style.visibility</p:attrName>
                                        </p:attrNameLst>
                                      </p:cBhvr>
                                      <p:to>
                                        <p:strVal val="hidden"/>
                                      </p:to>
                                    </p:set>
                                  </p:childTnLst>
                                </p:cTn>
                              </p:par>
                              <p:par>
                                <p:cTn id="61" presetID="10" presetClass="exit" presetSubtype="0" fill="hold" nodeType="withEffect">
                                  <p:stCondLst>
                                    <p:cond delay="2300"/>
                                  </p:stCondLst>
                                  <p:childTnLst>
                                    <p:animEffect transition="out" filter="fade">
                                      <p:cBhvr>
                                        <p:cTn id="62" dur="1000"/>
                                        <p:tgtEl>
                                          <p:spTgt spid="5"/>
                                        </p:tgtEl>
                                      </p:cBhvr>
                                    </p:animEffect>
                                    <p:set>
                                      <p:cBhvr>
                                        <p:cTn id="63" dur="1" fill="hold">
                                          <p:stCondLst>
                                            <p:cond delay="999"/>
                                          </p:stCondLst>
                                        </p:cTn>
                                        <p:tgtEl>
                                          <p:spTgt spid="5"/>
                                        </p:tgtEl>
                                        <p:attrNameLst>
                                          <p:attrName>style.visibility</p:attrName>
                                        </p:attrNameLst>
                                      </p:cBhvr>
                                      <p:to>
                                        <p:strVal val="hidden"/>
                                      </p:to>
                                    </p:set>
                                  </p:childTnLst>
                                </p:cTn>
                              </p:par>
                              <p:par>
                                <p:cTn id="64" presetID="10" presetClass="exit" presetSubtype="0" fill="hold" nodeType="withEffect">
                                  <p:stCondLst>
                                    <p:cond delay="2300"/>
                                  </p:stCondLst>
                                  <p:childTnLst>
                                    <p:animEffect transition="out" filter="fade">
                                      <p:cBhvr>
                                        <p:cTn id="65" dur="1000"/>
                                        <p:tgtEl>
                                          <p:spTgt spid="47"/>
                                        </p:tgtEl>
                                      </p:cBhvr>
                                    </p:animEffect>
                                    <p:set>
                                      <p:cBhvr>
                                        <p:cTn id="66" dur="1" fill="hold">
                                          <p:stCondLst>
                                            <p:cond delay="999"/>
                                          </p:stCondLst>
                                        </p:cTn>
                                        <p:tgtEl>
                                          <p:spTgt spid="47"/>
                                        </p:tgtEl>
                                        <p:attrNameLst>
                                          <p:attrName>style.visibility</p:attrName>
                                        </p:attrNameLst>
                                      </p:cBhvr>
                                      <p:to>
                                        <p:strVal val="hidden"/>
                                      </p:to>
                                    </p:set>
                                  </p:childTnLst>
                                </p:cTn>
                              </p:par>
                              <p:par>
                                <p:cTn id="67" presetID="10" presetClass="exit" presetSubtype="0" fill="hold" nodeType="withEffect">
                                  <p:stCondLst>
                                    <p:cond delay="2300"/>
                                  </p:stCondLst>
                                  <p:childTnLst>
                                    <p:animEffect transition="out" filter="fade">
                                      <p:cBhvr>
                                        <p:cTn id="68" dur="1000"/>
                                        <p:tgtEl>
                                          <p:spTgt spid="44"/>
                                        </p:tgtEl>
                                      </p:cBhvr>
                                    </p:animEffect>
                                    <p:set>
                                      <p:cBhvr>
                                        <p:cTn id="69" dur="1" fill="hold">
                                          <p:stCondLst>
                                            <p:cond delay="999"/>
                                          </p:stCondLst>
                                        </p:cTn>
                                        <p:tgtEl>
                                          <p:spTgt spid="44"/>
                                        </p:tgtEl>
                                        <p:attrNameLst>
                                          <p:attrName>style.visibility</p:attrName>
                                        </p:attrNameLst>
                                      </p:cBhvr>
                                      <p:to>
                                        <p:strVal val="hidden"/>
                                      </p:to>
                                    </p:set>
                                  </p:childTnLst>
                                </p:cTn>
                              </p:par>
                              <p:par>
                                <p:cTn id="70" presetID="10" presetClass="exit" presetSubtype="0" fill="hold" nodeType="withEffect">
                                  <p:stCondLst>
                                    <p:cond delay="2300"/>
                                  </p:stCondLst>
                                  <p:childTnLst>
                                    <p:animEffect transition="out" filter="fade">
                                      <p:cBhvr>
                                        <p:cTn id="71" dur="1000"/>
                                        <p:tgtEl>
                                          <p:spTgt spid="35"/>
                                        </p:tgtEl>
                                      </p:cBhvr>
                                    </p:animEffect>
                                    <p:set>
                                      <p:cBhvr>
                                        <p:cTn id="72" dur="1" fill="hold">
                                          <p:stCondLst>
                                            <p:cond delay="999"/>
                                          </p:stCondLst>
                                        </p:cTn>
                                        <p:tgtEl>
                                          <p:spTgt spid="35"/>
                                        </p:tgtEl>
                                        <p:attrNameLst>
                                          <p:attrName>style.visibility</p:attrName>
                                        </p:attrNameLst>
                                      </p:cBhvr>
                                      <p:to>
                                        <p:strVal val="hidden"/>
                                      </p:to>
                                    </p:set>
                                  </p:childTnLst>
                                </p:cTn>
                              </p:par>
                              <p:par>
                                <p:cTn id="73" presetID="10" presetClass="exit" presetSubtype="0" fill="hold" nodeType="withEffect">
                                  <p:stCondLst>
                                    <p:cond delay="2300"/>
                                  </p:stCondLst>
                                  <p:childTnLst>
                                    <p:animEffect transition="out" filter="fade">
                                      <p:cBhvr>
                                        <p:cTn id="74" dur="1000"/>
                                        <p:tgtEl>
                                          <p:spTgt spid="26"/>
                                        </p:tgtEl>
                                      </p:cBhvr>
                                    </p:animEffect>
                                    <p:set>
                                      <p:cBhvr>
                                        <p:cTn id="75" dur="1" fill="hold">
                                          <p:stCondLst>
                                            <p:cond delay="999"/>
                                          </p:stCondLst>
                                        </p:cTn>
                                        <p:tgtEl>
                                          <p:spTgt spid="26"/>
                                        </p:tgtEl>
                                        <p:attrNameLst>
                                          <p:attrName>style.visibility</p:attrName>
                                        </p:attrNameLst>
                                      </p:cBhvr>
                                      <p:to>
                                        <p:strVal val="hidden"/>
                                      </p:to>
                                    </p:set>
                                  </p:childTnLst>
                                </p:cTn>
                              </p:par>
                              <p:par>
                                <p:cTn id="76" presetID="10" presetClass="exit" presetSubtype="0" fill="hold" nodeType="withEffect">
                                  <p:stCondLst>
                                    <p:cond delay="2300"/>
                                  </p:stCondLst>
                                  <p:childTnLst>
                                    <p:animEffect transition="out" filter="fade">
                                      <p:cBhvr>
                                        <p:cTn id="77" dur="1000"/>
                                        <p:tgtEl>
                                          <p:spTgt spid="17"/>
                                        </p:tgtEl>
                                      </p:cBhvr>
                                    </p:animEffect>
                                    <p:set>
                                      <p:cBhvr>
                                        <p:cTn id="78" dur="1" fill="hold">
                                          <p:stCondLst>
                                            <p:cond delay="999"/>
                                          </p:stCondLst>
                                        </p:cTn>
                                        <p:tgtEl>
                                          <p:spTgt spid="17"/>
                                        </p:tgtEl>
                                        <p:attrNameLst>
                                          <p:attrName>style.visibility</p:attrName>
                                        </p:attrNameLst>
                                      </p:cBhvr>
                                      <p:to>
                                        <p:strVal val="hidden"/>
                                      </p:to>
                                    </p:set>
                                  </p:childTnLst>
                                </p:cTn>
                              </p:par>
                              <p:par>
                                <p:cTn id="79" presetID="10" presetClass="exit" presetSubtype="0" fill="hold" nodeType="withEffect">
                                  <p:stCondLst>
                                    <p:cond delay="2300"/>
                                  </p:stCondLst>
                                  <p:childTnLst>
                                    <p:animEffect transition="out" filter="fade">
                                      <p:cBhvr>
                                        <p:cTn id="80" dur="1000"/>
                                        <p:tgtEl>
                                          <p:spTgt spid="38"/>
                                        </p:tgtEl>
                                      </p:cBhvr>
                                    </p:animEffect>
                                    <p:set>
                                      <p:cBhvr>
                                        <p:cTn id="81" dur="1" fill="hold">
                                          <p:stCondLst>
                                            <p:cond delay="999"/>
                                          </p:stCondLst>
                                        </p:cTn>
                                        <p:tgtEl>
                                          <p:spTgt spid="38"/>
                                        </p:tgtEl>
                                        <p:attrNameLst>
                                          <p:attrName>style.visibility</p:attrName>
                                        </p:attrNameLst>
                                      </p:cBhvr>
                                      <p:to>
                                        <p:strVal val="hidden"/>
                                      </p:to>
                                    </p:set>
                                  </p:childTnLst>
                                </p:cTn>
                              </p:par>
                              <p:par>
                                <p:cTn id="82" presetID="10" presetClass="exit" presetSubtype="0" fill="hold" nodeType="withEffect">
                                  <p:stCondLst>
                                    <p:cond delay="2300"/>
                                  </p:stCondLst>
                                  <p:childTnLst>
                                    <p:animEffect transition="out" filter="fade">
                                      <p:cBhvr>
                                        <p:cTn id="83" dur="1000"/>
                                        <p:tgtEl>
                                          <p:spTgt spid="68"/>
                                        </p:tgtEl>
                                      </p:cBhvr>
                                    </p:animEffect>
                                    <p:set>
                                      <p:cBhvr>
                                        <p:cTn id="84" dur="1" fill="hold">
                                          <p:stCondLst>
                                            <p:cond delay="999"/>
                                          </p:stCondLst>
                                        </p:cTn>
                                        <p:tgtEl>
                                          <p:spTgt spid="68"/>
                                        </p:tgtEl>
                                        <p:attrNameLst>
                                          <p:attrName>style.visibility</p:attrName>
                                        </p:attrNameLst>
                                      </p:cBhvr>
                                      <p:to>
                                        <p:strVal val="hidden"/>
                                      </p:to>
                                    </p:set>
                                  </p:childTnLst>
                                </p:cTn>
                              </p:par>
                              <p:par>
                                <p:cTn id="85" presetID="10" presetClass="exit" presetSubtype="0" fill="hold" nodeType="withEffect">
                                  <p:stCondLst>
                                    <p:cond delay="2300"/>
                                  </p:stCondLst>
                                  <p:childTnLst>
                                    <p:animEffect transition="out" filter="fade">
                                      <p:cBhvr>
                                        <p:cTn id="86" dur="1000"/>
                                        <p:tgtEl>
                                          <p:spTgt spid="65"/>
                                        </p:tgtEl>
                                      </p:cBhvr>
                                    </p:animEffect>
                                    <p:set>
                                      <p:cBhvr>
                                        <p:cTn id="87" dur="1" fill="hold">
                                          <p:stCondLst>
                                            <p:cond delay="999"/>
                                          </p:stCondLst>
                                        </p:cTn>
                                        <p:tgtEl>
                                          <p:spTgt spid="65"/>
                                        </p:tgtEl>
                                        <p:attrNameLst>
                                          <p:attrName>style.visibility</p:attrName>
                                        </p:attrNameLst>
                                      </p:cBhvr>
                                      <p:to>
                                        <p:strVal val="hidden"/>
                                      </p:to>
                                    </p:set>
                                  </p:childTnLst>
                                </p:cTn>
                              </p:par>
                              <p:par>
                                <p:cTn id="88" presetID="10" presetClass="exit" presetSubtype="0" fill="hold" nodeType="withEffect">
                                  <p:stCondLst>
                                    <p:cond delay="2300"/>
                                  </p:stCondLst>
                                  <p:childTnLst>
                                    <p:animEffect transition="out" filter="fade">
                                      <p:cBhvr>
                                        <p:cTn id="89" dur="1000"/>
                                        <p:tgtEl>
                                          <p:spTgt spid="29"/>
                                        </p:tgtEl>
                                      </p:cBhvr>
                                    </p:animEffect>
                                    <p:set>
                                      <p:cBhvr>
                                        <p:cTn id="90" dur="1" fill="hold">
                                          <p:stCondLst>
                                            <p:cond delay="999"/>
                                          </p:stCondLst>
                                        </p:cTn>
                                        <p:tgtEl>
                                          <p:spTgt spid="29"/>
                                        </p:tgtEl>
                                        <p:attrNameLst>
                                          <p:attrName>style.visibility</p:attrName>
                                        </p:attrNameLst>
                                      </p:cBhvr>
                                      <p:to>
                                        <p:strVal val="hidden"/>
                                      </p:to>
                                    </p:set>
                                  </p:childTnLst>
                                </p:cTn>
                              </p:par>
                              <p:par>
                                <p:cTn id="91" presetID="10" presetClass="exit" presetSubtype="0" fill="hold" nodeType="withEffect">
                                  <p:stCondLst>
                                    <p:cond delay="2300"/>
                                  </p:stCondLst>
                                  <p:childTnLst>
                                    <p:animEffect transition="out" filter="fade">
                                      <p:cBhvr>
                                        <p:cTn id="92" dur="1000"/>
                                        <p:tgtEl>
                                          <p:spTgt spid="41"/>
                                        </p:tgtEl>
                                      </p:cBhvr>
                                    </p:animEffect>
                                    <p:set>
                                      <p:cBhvr>
                                        <p:cTn id="93" dur="1" fill="hold">
                                          <p:stCondLst>
                                            <p:cond delay="999"/>
                                          </p:stCondLst>
                                        </p:cTn>
                                        <p:tgtEl>
                                          <p:spTgt spid="41"/>
                                        </p:tgtEl>
                                        <p:attrNameLst>
                                          <p:attrName>style.visibility</p:attrName>
                                        </p:attrNameLst>
                                      </p:cBhvr>
                                      <p:to>
                                        <p:strVal val="hidden"/>
                                      </p:to>
                                    </p:set>
                                  </p:childTnLst>
                                </p:cTn>
                              </p:par>
                              <p:par>
                                <p:cTn id="94" presetID="10" presetClass="exit" presetSubtype="0" fill="hold" nodeType="withEffect">
                                  <p:stCondLst>
                                    <p:cond delay="2300"/>
                                  </p:stCondLst>
                                  <p:childTnLst>
                                    <p:animEffect transition="out" filter="fade">
                                      <p:cBhvr>
                                        <p:cTn id="95" dur="1000"/>
                                        <p:tgtEl>
                                          <p:spTgt spid="20"/>
                                        </p:tgtEl>
                                      </p:cBhvr>
                                    </p:animEffect>
                                    <p:set>
                                      <p:cBhvr>
                                        <p:cTn id="96" dur="1" fill="hold">
                                          <p:stCondLst>
                                            <p:cond delay="999"/>
                                          </p:stCondLst>
                                        </p:cTn>
                                        <p:tgtEl>
                                          <p:spTgt spid="20"/>
                                        </p:tgtEl>
                                        <p:attrNameLst>
                                          <p:attrName>style.visibility</p:attrName>
                                        </p:attrNameLst>
                                      </p:cBhvr>
                                      <p:to>
                                        <p:strVal val="hidden"/>
                                      </p:to>
                                    </p:set>
                                  </p:childTnLst>
                                </p:cTn>
                              </p:par>
                              <p:par>
                                <p:cTn id="97" presetID="10" presetClass="exit" presetSubtype="0" fill="hold" nodeType="withEffect">
                                  <p:stCondLst>
                                    <p:cond delay="2300"/>
                                  </p:stCondLst>
                                  <p:childTnLst>
                                    <p:animEffect transition="out" filter="fade">
                                      <p:cBhvr>
                                        <p:cTn id="98" dur="1000"/>
                                        <p:tgtEl>
                                          <p:spTgt spid="8"/>
                                        </p:tgtEl>
                                      </p:cBhvr>
                                    </p:animEffect>
                                    <p:set>
                                      <p:cBhvr>
                                        <p:cTn id="99" dur="1" fill="hold">
                                          <p:stCondLst>
                                            <p:cond delay="999"/>
                                          </p:stCondLst>
                                        </p:cTn>
                                        <p:tgtEl>
                                          <p:spTgt spid="8"/>
                                        </p:tgtEl>
                                        <p:attrNameLst>
                                          <p:attrName>style.visibility</p:attrName>
                                        </p:attrNameLst>
                                      </p:cBhvr>
                                      <p:to>
                                        <p:strVal val="hidden"/>
                                      </p:to>
                                    </p:set>
                                  </p:childTnLst>
                                </p:cTn>
                              </p:par>
                              <p:par>
                                <p:cTn id="100" presetID="10" presetClass="exit" presetSubtype="0" fill="hold" nodeType="withEffect">
                                  <p:stCondLst>
                                    <p:cond delay="2300"/>
                                  </p:stCondLst>
                                  <p:childTnLst>
                                    <p:animEffect transition="out" filter="fade">
                                      <p:cBhvr>
                                        <p:cTn id="101" dur="1000"/>
                                        <p:tgtEl>
                                          <p:spTgt spid="23"/>
                                        </p:tgtEl>
                                      </p:cBhvr>
                                    </p:animEffect>
                                    <p:set>
                                      <p:cBhvr>
                                        <p:cTn id="102" dur="1" fill="hold">
                                          <p:stCondLst>
                                            <p:cond delay="999"/>
                                          </p:stCondLst>
                                        </p:cTn>
                                        <p:tgtEl>
                                          <p:spTgt spid="23"/>
                                        </p:tgtEl>
                                        <p:attrNameLst>
                                          <p:attrName>style.visibility</p:attrName>
                                        </p:attrNameLst>
                                      </p:cBhvr>
                                      <p:to>
                                        <p:strVal val="hidden"/>
                                      </p:to>
                                    </p:set>
                                  </p:childTnLst>
                                </p:cTn>
                              </p:par>
                              <p:par>
                                <p:cTn id="103" presetID="10" presetClass="exit" presetSubtype="0" fill="hold" nodeType="withEffect">
                                  <p:stCondLst>
                                    <p:cond delay="2300"/>
                                  </p:stCondLst>
                                  <p:childTnLst>
                                    <p:animEffect transition="out" filter="fade">
                                      <p:cBhvr>
                                        <p:cTn id="104" dur="1000"/>
                                        <p:tgtEl>
                                          <p:spTgt spid="32"/>
                                        </p:tgtEl>
                                      </p:cBhvr>
                                    </p:animEffect>
                                    <p:set>
                                      <p:cBhvr>
                                        <p:cTn id="105" dur="1" fill="hold">
                                          <p:stCondLst>
                                            <p:cond delay="999"/>
                                          </p:stCondLst>
                                        </p:cTn>
                                        <p:tgtEl>
                                          <p:spTgt spid="32"/>
                                        </p:tgtEl>
                                        <p:attrNameLst>
                                          <p:attrName>style.visibility</p:attrName>
                                        </p:attrNameLst>
                                      </p:cBhvr>
                                      <p:to>
                                        <p:strVal val="hidden"/>
                                      </p:to>
                                    </p:set>
                                  </p:childTnLst>
                                </p:cTn>
                              </p:par>
                              <p:par>
                                <p:cTn id="106" presetID="10" presetClass="exit" presetSubtype="0" fill="hold" nodeType="withEffect">
                                  <p:stCondLst>
                                    <p:cond delay="2300"/>
                                  </p:stCondLst>
                                  <p:childTnLst>
                                    <p:animEffect transition="out" filter="fade">
                                      <p:cBhvr>
                                        <p:cTn id="107" dur="1000"/>
                                        <p:tgtEl>
                                          <p:spTgt spid="50"/>
                                        </p:tgtEl>
                                      </p:cBhvr>
                                    </p:animEffect>
                                    <p:set>
                                      <p:cBhvr>
                                        <p:cTn id="108" dur="1" fill="hold">
                                          <p:stCondLst>
                                            <p:cond delay="999"/>
                                          </p:stCondLst>
                                        </p:cTn>
                                        <p:tgtEl>
                                          <p:spTgt spid="50"/>
                                        </p:tgtEl>
                                        <p:attrNameLst>
                                          <p:attrName>style.visibility</p:attrName>
                                        </p:attrNameLst>
                                      </p:cBhvr>
                                      <p:to>
                                        <p:strVal val="hidden"/>
                                      </p:to>
                                    </p:set>
                                  </p:childTnLst>
                                </p:cTn>
                              </p:par>
                              <p:par>
                                <p:cTn id="109" presetID="10" presetClass="exit" presetSubtype="0" fill="hold" nodeType="withEffect">
                                  <p:stCondLst>
                                    <p:cond delay="2300"/>
                                  </p:stCondLst>
                                  <p:childTnLst>
                                    <p:animEffect transition="out" filter="fade">
                                      <p:cBhvr>
                                        <p:cTn id="110" dur="1000"/>
                                        <p:tgtEl>
                                          <p:spTgt spid="53"/>
                                        </p:tgtEl>
                                      </p:cBhvr>
                                    </p:animEffect>
                                    <p:set>
                                      <p:cBhvr>
                                        <p:cTn id="111" dur="1" fill="hold">
                                          <p:stCondLst>
                                            <p:cond delay="999"/>
                                          </p:stCondLst>
                                        </p:cTn>
                                        <p:tgtEl>
                                          <p:spTgt spid="53"/>
                                        </p:tgtEl>
                                        <p:attrNameLst>
                                          <p:attrName>style.visibility</p:attrName>
                                        </p:attrNameLst>
                                      </p:cBhvr>
                                      <p:to>
                                        <p:strVal val="hidden"/>
                                      </p:to>
                                    </p:set>
                                  </p:childTnLst>
                                </p:cTn>
                              </p:par>
                              <p:par>
                                <p:cTn id="112" presetID="10" presetClass="exit" presetSubtype="0" fill="hold" nodeType="withEffect">
                                  <p:stCondLst>
                                    <p:cond delay="2300"/>
                                  </p:stCondLst>
                                  <p:childTnLst>
                                    <p:animEffect transition="out" filter="fade">
                                      <p:cBhvr>
                                        <p:cTn id="113" dur="1000"/>
                                        <p:tgtEl>
                                          <p:spTgt spid="56"/>
                                        </p:tgtEl>
                                      </p:cBhvr>
                                    </p:animEffect>
                                    <p:set>
                                      <p:cBhvr>
                                        <p:cTn id="114" dur="1" fill="hold">
                                          <p:stCondLst>
                                            <p:cond delay="999"/>
                                          </p:stCondLst>
                                        </p:cTn>
                                        <p:tgtEl>
                                          <p:spTgt spid="56"/>
                                        </p:tgtEl>
                                        <p:attrNameLst>
                                          <p:attrName>style.visibility</p:attrName>
                                        </p:attrNameLst>
                                      </p:cBhvr>
                                      <p:to>
                                        <p:strVal val="hidden"/>
                                      </p:to>
                                    </p:set>
                                  </p:childTnLst>
                                </p:cTn>
                              </p:par>
                              <p:par>
                                <p:cTn id="115" presetID="10" presetClass="exit" presetSubtype="0" fill="hold" nodeType="withEffect">
                                  <p:stCondLst>
                                    <p:cond delay="2300"/>
                                  </p:stCondLst>
                                  <p:childTnLst>
                                    <p:animEffect transition="out" filter="fade">
                                      <p:cBhvr>
                                        <p:cTn id="116" dur="1000"/>
                                        <p:tgtEl>
                                          <p:spTgt spid="59"/>
                                        </p:tgtEl>
                                      </p:cBhvr>
                                    </p:animEffect>
                                    <p:set>
                                      <p:cBhvr>
                                        <p:cTn id="117" dur="1" fill="hold">
                                          <p:stCondLst>
                                            <p:cond delay="999"/>
                                          </p:stCondLst>
                                        </p:cTn>
                                        <p:tgtEl>
                                          <p:spTgt spid="59"/>
                                        </p:tgtEl>
                                        <p:attrNameLst>
                                          <p:attrName>style.visibility</p:attrName>
                                        </p:attrNameLst>
                                      </p:cBhvr>
                                      <p:to>
                                        <p:strVal val="hidden"/>
                                      </p:to>
                                    </p:set>
                                  </p:childTnLst>
                                </p:cTn>
                              </p:par>
                              <p:par>
                                <p:cTn id="118" presetID="10" presetClass="entr" presetSubtype="0" fill="hold" nodeType="withEffect">
                                  <p:stCondLst>
                                    <p:cond delay="3700"/>
                                  </p:stCondLst>
                                  <p:childTnLst>
                                    <p:set>
                                      <p:cBhvr>
                                        <p:cTn id="119" dur="1" fill="hold">
                                          <p:stCondLst>
                                            <p:cond delay="0"/>
                                          </p:stCondLst>
                                        </p:cTn>
                                        <p:tgtEl>
                                          <p:spTgt spid="147"/>
                                        </p:tgtEl>
                                        <p:attrNameLst>
                                          <p:attrName>style.visibility</p:attrName>
                                        </p:attrNameLst>
                                      </p:cBhvr>
                                      <p:to>
                                        <p:strVal val="visible"/>
                                      </p:to>
                                    </p:set>
                                    <p:animEffect transition="in" filter="fade">
                                      <p:cBhvr>
                                        <p:cTn id="120" dur="500"/>
                                        <p:tgtEl>
                                          <p:spTgt spid="147"/>
                                        </p:tgtEl>
                                      </p:cBhvr>
                                    </p:animEffect>
                                  </p:childTnLst>
                                </p:cTn>
                              </p:par>
                              <p:par>
                                <p:cTn id="121" presetID="10" presetClass="entr" presetSubtype="0" fill="hold" nodeType="withEffect">
                                  <p:stCondLst>
                                    <p:cond delay="3700"/>
                                  </p:stCondLst>
                                  <p:childTnLst>
                                    <p:set>
                                      <p:cBhvr>
                                        <p:cTn id="122" dur="1" fill="hold">
                                          <p:stCondLst>
                                            <p:cond delay="0"/>
                                          </p:stCondLst>
                                        </p:cTn>
                                        <p:tgtEl>
                                          <p:spTgt spid="126"/>
                                        </p:tgtEl>
                                        <p:attrNameLst>
                                          <p:attrName>style.visibility</p:attrName>
                                        </p:attrNameLst>
                                      </p:cBhvr>
                                      <p:to>
                                        <p:strVal val="visible"/>
                                      </p:to>
                                    </p:set>
                                    <p:animEffect transition="in" filter="fade">
                                      <p:cBhvr>
                                        <p:cTn id="123" dur="500"/>
                                        <p:tgtEl>
                                          <p:spTgt spid="126"/>
                                        </p:tgtEl>
                                      </p:cBhvr>
                                    </p:animEffect>
                                  </p:childTnLst>
                                </p:cTn>
                              </p:par>
                              <p:par>
                                <p:cTn id="124" presetID="10" presetClass="entr" presetSubtype="0" fill="hold" nodeType="withEffect">
                                  <p:stCondLst>
                                    <p:cond delay="3700"/>
                                  </p:stCondLst>
                                  <p:childTnLst>
                                    <p:set>
                                      <p:cBhvr>
                                        <p:cTn id="125" dur="1" fill="hold">
                                          <p:stCondLst>
                                            <p:cond delay="0"/>
                                          </p:stCondLst>
                                        </p:cTn>
                                        <p:tgtEl>
                                          <p:spTgt spid="137"/>
                                        </p:tgtEl>
                                        <p:attrNameLst>
                                          <p:attrName>style.visibility</p:attrName>
                                        </p:attrNameLst>
                                      </p:cBhvr>
                                      <p:to>
                                        <p:strVal val="visible"/>
                                      </p:to>
                                    </p:set>
                                    <p:animEffect transition="in" filter="fade">
                                      <p:cBhvr>
                                        <p:cTn id="126"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60C3165-DDF6-4B24-8E90-EC18839818E2}"/>
              </a:ext>
            </a:extLst>
          </p:cNvPr>
          <p:cNvSpPr txBox="1"/>
          <p:nvPr/>
        </p:nvSpPr>
        <p:spPr>
          <a:xfrm>
            <a:off x="1101368" y="4632053"/>
            <a:ext cx="10515599" cy="1138773"/>
          </a:xfrm>
          <a:prstGeom prst="rect">
            <a:avLst/>
          </a:prstGeom>
          <a:noFill/>
        </p:spPr>
        <p:txBody>
          <a:bodyPr wrap="square" rtlCol="0">
            <a:spAutoFit/>
          </a:bodyPr>
          <a:lstStyle/>
          <a:p>
            <a:r>
              <a:rPr lang="en-CA" altLang="zh-CN" sz="2200" b="1" dirty="0"/>
              <a:t>Action-Driven 3D Indoor Scene Evolution</a:t>
            </a:r>
          </a:p>
          <a:p>
            <a:r>
              <a:rPr lang="en-CA" sz="2200" i="1" dirty="0"/>
              <a:t>[</a:t>
            </a:r>
            <a:r>
              <a:rPr lang="en-CA" sz="2400" b="1" i="1" dirty="0"/>
              <a:t>Ma</a:t>
            </a:r>
            <a:r>
              <a:rPr lang="en-CA" sz="2400" i="1" dirty="0"/>
              <a:t> et al., ACM Transactions on Graphics (</a:t>
            </a:r>
            <a:r>
              <a:rPr lang="en-CA" sz="2400" i="1" dirty="0" err="1"/>
              <a:t>Siggraph</a:t>
            </a:r>
            <a:r>
              <a:rPr lang="en-CA" sz="2400" i="1" dirty="0"/>
              <a:t> Asia 2016)</a:t>
            </a:r>
            <a:r>
              <a:rPr lang="en-CA" sz="2200" i="1" dirty="0"/>
              <a:t>]</a:t>
            </a:r>
          </a:p>
          <a:p>
            <a:r>
              <a:rPr lang="en-CA" sz="2200" dirty="0"/>
              <a:t>(Work done at Microsoft Research Asia)</a:t>
            </a:r>
          </a:p>
        </p:txBody>
      </p:sp>
      <p:sp>
        <p:nvSpPr>
          <p:cNvPr id="2" name="Title 1">
            <a:extLst>
              <a:ext uri="{FF2B5EF4-FFF2-40B4-BE49-F238E27FC236}">
                <a16:creationId xmlns:a16="http://schemas.microsoft.com/office/drawing/2014/main" id="{DF0531FB-070C-470C-B825-7087CA536423}"/>
              </a:ext>
            </a:extLst>
          </p:cNvPr>
          <p:cNvSpPr>
            <a:spLocks noGrp="1"/>
          </p:cNvSpPr>
          <p:nvPr>
            <p:ph type="title"/>
          </p:nvPr>
        </p:nvSpPr>
        <p:spPr/>
        <p:txBody>
          <a:bodyPr/>
          <a:lstStyle/>
          <a:p>
            <a:r>
              <a:rPr lang="zh-CN" altLang="en-US" sz="3600" b="1" dirty="0"/>
              <a:t>动作驱动的场景生成</a:t>
            </a:r>
            <a:endParaRPr lang="en-CA" dirty="0"/>
          </a:p>
        </p:txBody>
      </p:sp>
      <p:sp>
        <p:nvSpPr>
          <p:cNvPr id="4" name="Slide Number Placeholder 3">
            <a:extLst>
              <a:ext uri="{FF2B5EF4-FFF2-40B4-BE49-F238E27FC236}">
                <a16:creationId xmlns:a16="http://schemas.microsoft.com/office/drawing/2014/main" id="{1C86B408-7C64-4469-9A3C-29AEDCC8FE74}"/>
              </a:ext>
            </a:extLst>
          </p:cNvPr>
          <p:cNvSpPr>
            <a:spLocks noGrp="1"/>
          </p:cNvSpPr>
          <p:nvPr>
            <p:ph type="sldNum" sz="quarter" idx="12"/>
          </p:nvPr>
        </p:nvSpPr>
        <p:spPr/>
        <p:txBody>
          <a:bodyPr/>
          <a:lstStyle/>
          <a:p>
            <a:fld id="{9F58998E-2429-314E-B86C-A079AABAA7E0}" type="slidenum">
              <a:rPr lang="en-US" smtClean="0"/>
              <a:pPr/>
              <a:t>18</a:t>
            </a:fld>
            <a:endParaRPr lang="en-CA" dirty="0"/>
          </a:p>
        </p:txBody>
      </p:sp>
      <p:pic>
        <p:nvPicPr>
          <p:cNvPr id="17" name="Picture 16">
            <a:extLst>
              <a:ext uri="{FF2B5EF4-FFF2-40B4-BE49-F238E27FC236}">
                <a16:creationId xmlns:a16="http://schemas.microsoft.com/office/drawing/2014/main" id="{9E94FFEB-9D57-4C8C-B55B-885C9C96E613}"/>
              </a:ext>
            </a:extLst>
          </p:cNvPr>
          <p:cNvPicPr>
            <a:picLocks noChangeAspect="1"/>
          </p:cNvPicPr>
          <p:nvPr/>
        </p:nvPicPr>
        <p:blipFill>
          <a:blip r:embed="rId2"/>
          <a:stretch>
            <a:fillRect/>
          </a:stretch>
        </p:blipFill>
        <p:spPr>
          <a:xfrm>
            <a:off x="448310" y="2185499"/>
            <a:ext cx="2456256" cy="2085441"/>
          </a:xfrm>
          <a:prstGeom prst="rect">
            <a:avLst/>
          </a:prstGeom>
        </p:spPr>
      </p:pic>
      <p:pic>
        <p:nvPicPr>
          <p:cNvPr id="20" name="Picture 19">
            <a:extLst>
              <a:ext uri="{FF2B5EF4-FFF2-40B4-BE49-F238E27FC236}">
                <a16:creationId xmlns:a16="http://schemas.microsoft.com/office/drawing/2014/main" id="{4FAEE0BA-876A-4417-BF3A-E5BFE879D297}"/>
              </a:ext>
            </a:extLst>
          </p:cNvPr>
          <p:cNvPicPr>
            <a:picLocks noChangeAspect="1"/>
          </p:cNvPicPr>
          <p:nvPr/>
        </p:nvPicPr>
        <p:blipFill>
          <a:blip r:embed="rId3"/>
          <a:stretch>
            <a:fillRect/>
          </a:stretch>
        </p:blipFill>
        <p:spPr>
          <a:xfrm>
            <a:off x="3365945" y="2164198"/>
            <a:ext cx="2993223" cy="2085442"/>
          </a:xfrm>
          <a:prstGeom prst="rect">
            <a:avLst/>
          </a:prstGeom>
        </p:spPr>
      </p:pic>
      <p:grpSp>
        <p:nvGrpSpPr>
          <p:cNvPr id="21" name="Group 20">
            <a:extLst>
              <a:ext uri="{FF2B5EF4-FFF2-40B4-BE49-F238E27FC236}">
                <a16:creationId xmlns:a16="http://schemas.microsoft.com/office/drawing/2014/main" id="{4632C209-2D5C-4FD2-8566-902B901C42ED}"/>
              </a:ext>
            </a:extLst>
          </p:cNvPr>
          <p:cNvGrpSpPr/>
          <p:nvPr/>
        </p:nvGrpSpPr>
        <p:grpSpPr>
          <a:xfrm>
            <a:off x="6784626" y="2199321"/>
            <a:ext cx="2232372" cy="2064140"/>
            <a:chOff x="6554239" y="2007800"/>
            <a:chExt cx="2232372" cy="2064140"/>
          </a:xfrm>
        </p:grpSpPr>
        <p:pic>
          <p:nvPicPr>
            <p:cNvPr id="22" name="Picture 21">
              <a:extLst>
                <a:ext uri="{FF2B5EF4-FFF2-40B4-BE49-F238E27FC236}">
                  <a16:creationId xmlns:a16="http://schemas.microsoft.com/office/drawing/2014/main" id="{BDA35808-5DE7-41D6-ADFC-0D5EC0BB96A3}"/>
                </a:ext>
              </a:extLst>
            </p:cNvPr>
            <p:cNvPicPr>
              <a:picLocks noChangeAspect="1"/>
            </p:cNvPicPr>
            <p:nvPr/>
          </p:nvPicPr>
          <p:blipFill>
            <a:blip r:embed="rId4"/>
            <a:stretch>
              <a:fillRect/>
            </a:stretch>
          </p:blipFill>
          <p:spPr>
            <a:xfrm>
              <a:off x="6825502" y="2517179"/>
              <a:ext cx="1689847" cy="1554761"/>
            </a:xfrm>
            <a:prstGeom prst="rect">
              <a:avLst/>
            </a:prstGeom>
          </p:spPr>
        </p:pic>
        <p:sp>
          <p:nvSpPr>
            <p:cNvPr id="23" name="Rectangle 22">
              <a:extLst>
                <a:ext uri="{FF2B5EF4-FFF2-40B4-BE49-F238E27FC236}">
                  <a16:creationId xmlns:a16="http://schemas.microsoft.com/office/drawing/2014/main" id="{85C1C19B-52BE-440F-86CF-F4EF33826930}"/>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pic>
        <p:nvPicPr>
          <p:cNvPr id="25" name="Picture 2">
            <a:extLst>
              <a:ext uri="{FF2B5EF4-FFF2-40B4-BE49-F238E27FC236}">
                <a16:creationId xmlns:a16="http://schemas.microsoft.com/office/drawing/2014/main" id="{2D789832-186B-45F6-B214-FC7678F84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734" y="2147792"/>
            <a:ext cx="2093880" cy="209388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2CAE33B-8D7E-4DCD-83A2-6AEEE4BFA7F4}"/>
              </a:ext>
            </a:extLst>
          </p:cNvPr>
          <p:cNvSpPr/>
          <p:nvPr/>
        </p:nvSpPr>
        <p:spPr>
          <a:xfrm>
            <a:off x="6600030" y="2007910"/>
            <a:ext cx="5410268"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F49166A0-53C1-4311-93B0-714E098243B2}"/>
              </a:ext>
            </a:extLst>
          </p:cNvPr>
          <p:cNvSpPr/>
          <p:nvPr/>
        </p:nvSpPr>
        <p:spPr>
          <a:xfrm>
            <a:off x="181702" y="2014428"/>
            <a:ext cx="2844302"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01120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A4A93183-6C96-4FCC-808D-08691F592F53}"/>
              </a:ext>
            </a:extLst>
          </p:cNvPr>
          <p:cNvPicPr>
            <a:picLocks noGrp="1" noChangeAspect="1"/>
          </p:cNvPicPr>
          <p:nvPr>
            <p:ph idx="1"/>
          </p:nvPr>
        </p:nvPicPr>
        <p:blipFill>
          <a:blip r:embed="rId3"/>
          <a:stretch>
            <a:fillRect/>
          </a:stretch>
        </p:blipFill>
        <p:spPr>
          <a:xfrm>
            <a:off x="5935131" y="1957562"/>
            <a:ext cx="5482936" cy="2281806"/>
          </a:xfrm>
        </p:spPr>
      </p:pic>
      <p:sp>
        <p:nvSpPr>
          <p:cNvPr id="3" name="Slide Number Placeholder 2">
            <a:extLst>
              <a:ext uri="{FF2B5EF4-FFF2-40B4-BE49-F238E27FC236}">
                <a16:creationId xmlns:a16="http://schemas.microsoft.com/office/drawing/2014/main" id="{4F35FB2C-D8CD-4182-B29A-97A826106EF3}"/>
              </a:ext>
            </a:extLst>
          </p:cNvPr>
          <p:cNvSpPr>
            <a:spLocks noGrp="1"/>
          </p:cNvSpPr>
          <p:nvPr>
            <p:ph type="sldNum" sz="quarter" idx="12"/>
          </p:nvPr>
        </p:nvSpPr>
        <p:spPr/>
        <p:txBody>
          <a:bodyPr/>
          <a:lstStyle/>
          <a:p>
            <a:fld id="{9F58998E-2429-314E-B86C-A079AABAA7E0}" type="slidenum">
              <a:rPr lang="en-US" smtClean="0"/>
              <a:pPr/>
              <a:t>19</a:t>
            </a:fld>
            <a:endParaRPr lang="en-CA" dirty="0"/>
          </a:p>
        </p:txBody>
      </p:sp>
      <p:sp>
        <p:nvSpPr>
          <p:cNvPr id="4" name="Title 3">
            <a:extLst>
              <a:ext uri="{FF2B5EF4-FFF2-40B4-BE49-F238E27FC236}">
                <a16:creationId xmlns:a16="http://schemas.microsoft.com/office/drawing/2014/main" id="{E87A9ABD-39F6-4F07-8F06-11A1AA027773}"/>
              </a:ext>
            </a:extLst>
          </p:cNvPr>
          <p:cNvSpPr>
            <a:spLocks noGrp="1"/>
          </p:cNvSpPr>
          <p:nvPr>
            <p:ph type="title"/>
          </p:nvPr>
        </p:nvSpPr>
        <p:spPr/>
        <p:txBody>
          <a:bodyPr/>
          <a:lstStyle/>
          <a:p>
            <a:r>
              <a:rPr lang="zh-CN" altLang="en-US" dirty="0"/>
              <a:t>场景生成相关工作</a:t>
            </a:r>
            <a:endParaRPr lang="en-CA" dirty="0"/>
          </a:p>
        </p:txBody>
      </p:sp>
      <p:pic>
        <p:nvPicPr>
          <p:cNvPr id="5" name="Picture 4">
            <a:extLst>
              <a:ext uri="{FF2B5EF4-FFF2-40B4-BE49-F238E27FC236}">
                <a16:creationId xmlns:a16="http://schemas.microsoft.com/office/drawing/2014/main" id="{ED2F0D6E-B8DD-4753-9630-16C1E78FCD94}"/>
              </a:ext>
            </a:extLst>
          </p:cNvPr>
          <p:cNvPicPr>
            <a:picLocks noChangeAspect="1"/>
          </p:cNvPicPr>
          <p:nvPr/>
        </p:nvPicPr>
        <p:blipFill>
          <a:blip r:embed="rId4"/>
          <a:stretch>
            <a:fillRect/>
          </a:stretch>
        </p:blipFill>
        <p:spPr>
          <a:xfrm>
            <a:off x="1893943" y="1845931"/>
            <a:ext cx="2566126" cy="2577036"/>
          </a:xfrm>
          <a:prstGeom prst="rect">
            <a:avLst/>
          </a:prstGeom>
        </p:spPr>
      </p:pic>
      <p:sp>
        <p:nvSpPr>
          <p:cNvPr id="8" name="TextBox 7">
            <a:extLst>
              <a:ext uri="{FF2B5EF4-FFF2-40B4-BE49-F238E27FC236}">
                <a16:creationId xmlns:a16="http://schemas.microsoft.com/office/drawing/2014/main" id="{280BCCAC-BF2E-4818-BAB2-2835583E2431}"/>
              </a:ext>
            </a:extLst>
          </p:cNvPr>
          <p:cNvSpPr txBox="1"/>
          <p:nvPr/>
        </p:nvSpPr>
        <p:spPr>
          <a:xfrm>
            <a:off x="1893943" y="1142230"/>
            <a:ext cx="2639957" cy="707886"/>
          </a:xfrm>
          <a:prstGeom prst="rect">
            <a:avLst/>
          </a:prstGeom>
          <a:noFill/>
        </p:spPr>
        <p:txBody>
          <a:bodyPr wrap="square" rtlCol="0">
            <a:spAutoFit/>
          </a:bodyPr>
          <a:lstStyle/>
          <a:p>
            <a:pPr algn="ctr"/>
            <a:r>
              <a:rPr lang="zh-CN" altLang="en-US" sz="2000" b="1" dirty="0"/>
              <a:t>基于样例的场景生成</a:t>
            </a:r>
            <a:endParaRPr lang="en-CA" altLang="zh-CN" sz="2000" b="1" dirty="0"/>
          </a:p>
          <a:p>
            <a:pPr algn="ctr"/>
            <a:r>
              <a:rPr lang="en-CA" sz="2000" b="1" dirty="0"/>
              <a:t>[Fisher et al. 2012]</a:t>
            </a:r>
          </a:p>
        </p:txBody>
      </p:sp>
      <p:sp>
        <p:nvSpPr>
          <p:cNvPr id="10" name="TextBox 9">
            <a:extLst>
              <a:ext uri="{FF2B5EF4-FFF2-40B4-BE49-F238E27FC236}">
                <a16:creationId xmlns:a16="http://schemas.microsoft.com/office/drawing/2014/main" id="{005D7693-1DCF-420B-9E23-9419736CF656}"/>
              </a:ext>
            </a:extLst>
          </p:cNvPr>
          <p:cNvSpPr txBox="1"/>
          <p:nvPr/>
        </p:nvSpPr>
        <p:spPr>
          <a:xfrm>
            <a:off x="6888277" y="1186037"/>
            <a:ext cx="3974399" cy="707886"/>
          </a:xfrm>
          <a:prstGeom prst="rect">
            <a:avLst/>
          </a:prstGeom>
          <a:noFill/>
        </p:spPr>
        <p:txBody>
          <a:bodyPr wrap="square" rtlCol="0">
            <a:spAutoFit/>
          </a:bodyPr>
          <a:lstStyle/>
          <a:p>
            <a:pPr algn="ctr"/>
            <a:r>
              <a:rPr lang="zh-CN" altLang="en-US" sz="2000" b="1" dirty="0"/>
              <a:t>以人物活动为中心的场景生成</a:t>
            </a:r>
            <a:r>
              <a:rPr lang="en-CA" sz="2000" b="1" dirty="0"/>
              <a:t>[Fisher et al. 2015]</a:t>
            </a:r>
          </a:p>
        </p:txBody>
      </p:sp>
      <p:sp>
        <p:nvSpPr>
          <p:cNvPr id="14" name="TextBox 13">
            <a:extLst>
              <a:ext uri="{FF2B5EF4-FFF2-40B4-BE49-F238E27FC236}">
                <a16:creationId xmlns:a16="http://schemas.microsoft.com/office/drawing/2014/main" id="{39EE454E-96F3-4686-BD4C-F3B6DD0380D5}"/>
              </a:ext>
            </a:extLst>
          </p:cNvPr>
          <p:cNvSpPr txBox="1"/>
          <p:nvPr/>
        </p:nvSpPr>
        <p:spPr>
          <a:xfrm>
            <a:off x="1480840" y="4534827"/>
            <a:ext cx="3396816" cy="783193"/>
          </a:xfrm>
          <a:prstGeom prst="roundRect">
            <a:avLst/>
          </a:prstGeom>
          <a:solidFill>
            <a:schemeClr val="accent6">
              <a:lumMod val="20000"/>
              <a:lumOff val="80000"/>
            </a:schemeClr>
          </a:solidFill>
          <a:ln w="19050">
            <a:solidFill>
              <a:schemeClr val="accent6">
                <a:lumMod val="60000"/>
                <a:lumOff val="40000"/>
              </a:schemeClr>
            </a:solidFill>
          </a:ln>
        </p:spPr>
        <p:txBody>
          <a:bodyPr wrap="square">
            <a:spAutoFit/>
          </a:bodyPr>
          <a:lstStyle/>
          <a:p>
            <a:r>
              <a:rPr lang="zh-CN" altLang="en-US" sz="2000" b="1" dirty="0">
                <a:solidFill>
                  <a:srgbClr val="FF0000"/>
                </a:solidFill>
              </a:rPr>
              <a:t>缺点：仅适用于生成局部的规模较小的场景</a:t>
            </a:r>
            <a:endParaRPr lang="en-CA" sz="2000" b="1" dirty="0">
              <a:solidFill>
                <a:srgbClr val="FF0000"/>
              </a:solidFill>
            </a:endParaRPr>
          </a:p>
        </p:txBody>
      </p:sp>
      <p:sp>
        <p:nvSpPr>
          <p:cNvPr id="15" name="TextBox 14">
            <a:extLst>
              <a:ext uri="{FF2B5EF4-FFF2-40B4-BE49-F238E27FC236}">
                <a16:creationId xmlns:a16="http://schemas.microsoft.com/office/drawing/2014/main" id="{194C92EC-5897-4E28-835D-8310D34B86B9}"/>
              </a:ext>
            </a:extLst>
          </p:cNvPr>
          <p:cNvSpPr txBox="1"/>
          <p:nvPr/>
        </p:nvSpPr>
        <p:spPr>
          <a:xfrm>
            <a:off x="7301129" y="4534827"/>
            <a:ext cx="3313451" cy="783193"/>
          </a:xfrm>
          <a:prstGeom prst="roundRect">
            <a:avLst/>
          </a:prstGeom>
          <a:solidFill>
            <a:schemeClr val="accent6">
              <a:lumMod val="20000"/>
              <a:lumOff val="80000"/>
            </a:schemeClr>
          </a:solidFill>
          <a:ln w="19050">
            <a:solidFill>
              <a:schemeClr val="accent6">
                <a:lumMod val="60000"/>
                <a:lumOff val="40000"/>
              </a:schemeClr>
            </a:solidFill>
          </a:ln>
        </p:spPr>
        <p:txBody>
          <a:bodyPr wrap="square">
            <a:spAutoFit/>
          </a:bodyPr>
          <a:lstStyle/>
          <a:p>
            <a:r>
              <a:rPr lang="zh-CN" altLang="en-US" sz="2000" b="1" dirty="0">
                <a:solidFill>
                  <a:srgbClr val="FF0000"/>
                </a:solidFill>
              </a:rPr>
              <a:t>缺点：仅以基于语义的静态场景重建为主任务</a:t>
            </a:r>
            <a:endParaRPr lang="en-CA" sz="2000" b="1" dirty="0">
              <a:solidFill>
                <a:srgbClr val="FF0000"/>
              </a:solidFill>
            </a:endParaRPr>
          </a:p>
        </p:txBody>
      </p:sp>
      <p:sp>
        <p:nvSpPr>
          <p:cNvPr id="17" name="TextBox 16">
            <a:extLst>
              <a:ext uri="{FF2B5EF4-FFF2-40B4-BE49-F238E27FC236}">
                <a16:creationId xmlns:a16="http://schemas.microsoft.com/office/drawing/2014/main" id="{BFCA69D2-C43A-4613-89AC-96267B683E17}"/>
              </a:ext>
            </a:extLst>
          </p:cNvPr>
          <p:cNvSpPr txBox="1"/>
          <p:nvPr/>
        </p:nvSpPr>
        <p:spPr>
          <a:xfrm>
            <a:off x="2894674" y="5613479"/>
            <a:ext cx="6925601" cy="510778"/>
          </a:xfrm>
          <a:prstGeom prst="roundRect">
            <a:avLst/>
          </a:prstGeom>
          <a:solidFill>
            <a:schemeClr val="accent2">
              <a:lumMod val="20000"/>
              <a:lumOff val="80000"/>
            </a:schemeClr>
          </a:solidFill>
          <a:ln w="19050">
            <a:solidFill>
              <a:schemeClr val="accent2">
                <a:lumMod val="40000"/>
                <a:lumOff val="60000"/>
              </a:schemeClr>
            </a:solidFill>
          </a:ln>
        </p:spPr>
        <p:txBody>
          <a:bodyPr wrap="square">
            <a:spAutoFit/>
          </a:bodyPr>
          <a:lstStyle/>
          <a:p>
            <a:r>
              <a:rPr lang="zh-CN" altLang="en-US" sz="2400" b="1" dirty="0">
                <a:solidFill>
                  <a:srgbClr val="7030A0"/>
                </a:solidFill>
              </a:rPr>
              <a:t>问题：如何自动生成大规模、复杂且真实的场景？</a:t>
            </a:r>
          </a:p>
        </p:txBody>
      </p:sp>
    </p:spTree>
    <p:extLst>
      <p:ext uri="{BB962C8B-B14F-4D97-AF65-F5344CB8AC3E}">
        <p14:creationId xmlns:p14="http://schemas.microsoft.com/office/powerpoint/2010/main" val="205134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2E78-0FB7-4BE8-A7CD-DC1A67769E2C}"/>
              </a:ext>
            </a:extLst>
          </p:cNvPr>
          <p:cNvSpPr>
            <a:spLocks noGrp="1"/>
          </p:cNvSpPr>
          <p:nvPr>
            <p:ph type="title"/>
          </p:nvPr>
        </p:nvSpPr>
        <p:spPr/>
        <p:txBody>
          <a:bodyPr/>
          <a:lstStyle/>
          <a:p>
            <a:r>
              <a:rPr lang="zh-CN" altLang="en-US" dirty="0"/>
              <a:t>个人介绍：教育经历</a:t>
            </a:r>
            <a:endParaRPr lang="en-CA" dirty="0"/>
          </a:p>
        </p:txBody>
      </p:sp>
      <p:sp>
        <p:nvSpPr>
          <p:cNvPr id="3" name="Content Placeholder 2">
            <a:extLst>
              <a:ext uri="{FF2B5EF4-FFF2-40B4-BE49-F238E27FC236}">
                <a16:creationId xmlns:a16="http://schemas.microsoft.com/office/drawing/2014/main" id="{138B6EA2-1C4D-42AA-A2EF-7F6CB5ED6C9D}"/>
              </a:ext>
            </a:extLst>
          </p:cNvPr>
          <p:cNvSpPr>
            <a:spLocks noGrp="1"/>
          </p:cNvSpPr>
          <p:nvPr>
            <p:ph idx="1"/>
          </p:nvPr>
        </p:nvSpPr>
        <p:spPr/>
        <p:txBody>
          <a:bodyPr>
            <a:normAutofit lnSpcReduction="10000"/>
          </a:bodyPr>
          <a:lstStyle/>
          <a:p>
            <a:endParaRPr lang="en-CA" dirty="0"/>
          </a:p>
          <a:p>
            <a:endParaRPr lang="en-CA" dirty="0"/>
          </a:p>
          <a:p>
            <a:r>
              <a:rPr lang="en-CA" dirty="0"/>
              <a:t>Ph.D.</a:t>
            </a:r>
            <a:r>
              <a:rPr lang="zh-CN" altLang="en-US" dirty="0"/>
              <a:t>（</a:t>
            </a:r>
            <a:r>
              <a:rPr lang="en-CA" altLang="zh-CN" dirty="0"/>
              <a:t>2013</a:t>
            </a:r>
            <a:r>
              <a:rPr lang="zh-CN" altLang="en-US" dirty="0"/>
              <a:t>年至</a:t>
            </a:r>
            <a:r>
              <a:rPr lang="en-CA" altLang="zh-CN" dirty="0"/>
              <a:t>2018</a:t>
            </a:r>
            <a:r>
              <a:rPr lang="zh-CN" altLang="en-US" dirty="0"/>
              <a:t>年）</a:t>
            </a:r>
            <a:endParaRPr lang="en-CA" altLang="zh-CN" dirty="0"/>
          </a:p>
          <a:p>
            <a:pPr lvl="1"/>
            <a:r>
              <a:rPr lang="en-CA" altLang="zh-CN" dirty="0" err="1"/>
              <a:t>GrUVi</a:t>
            </a:r>
            <a:r>
              <a:rPr lang="en-CA" altLang="zh-CN" dirty="0"/>
              <a:t> Lab (Graphics + Vision)</a:t>
            </a:r>
          </a:p>
          <a:p>
            <a:pPr lvl="1"/>
            <a:r>
              <a:rPr lang="zh-CN" altLang="en-US" dirty="0"/>
              <a:t>导师：</a:t>
            </a:r>
            <a:r>
              <a:rPr lang="en-CA" altLang="zh-CN" dirty="0"/>
              <a:t>Hao (Richard) Zhang</a:t>
            </a:r>
            <a:r>
              <a:rPr lang="zh-CN" altLang="en-US" dirty="0"/>
              <a:t>教授</a:t>
            </a:r>
            <a:endParaRPr lang="en-CA" altLang="zh-CN" dirty="0"/>
          </a:p>
          <a:p>
            <a:pPr lvl="1"/>
            <a:r>
              <a:rPr lang="zh-CN" altLang="en-US" dirty="0"/>
              <a:t>研究方向：</a:t>
            </a:r>
            <a:endParaRPr lang="en-CA" altLang="zh-CN" dirty="0"/>
          </a:p>
          <a:p>
            <a:pPr lvl="2"/>
            <a:r>
              <a:rPr lang="zh-CN" altLang="en-US" dirty="0"/>
              <a:t>计算机图形学，三维几何建模和形状分析等</a:t>
            </a:r>
            <a:endParaRPr lang="en-CA" altLang="zh-CN" dirty="0"/>
          </a:p>
          <a:p>
            <a:pPr lvl="2"/>
            <a:endParaRPr lang="en-CA" altLang="zh-CN" dirty="0"/>
          </a:p>
          <a:p>
            <a:pPr lvl="2"/>
            <a:endParaRPr lang="en-CA" altLang="zh-CN" dirty="0"/>
          </a:p>
          <a:p>
            <a:endParaRPr lang="en-CA" dirty="0"/>
          </a:p>
          <a:p>
            <a:r>
              <a:rPr lang="zh-CN" altLang="en-US" dirty="0"/>
              <a:t>硕士（</a:t>
            </a:r>
            <a:r>
              <a:rPr lang="en-CA" altLang="zh-CN" dirty="0"/>
              <a:t>2010</a:t>
            </a:r>
            <a:r>
              <a:rPr lang="zh-CN" altLang="en-US" dirty="0"/>
              <a:t>年至</a:t>
            </a:r>
            <a:r>
              <a:rPr lang="en-CA" altLang="zh-CN" dirty="0"/>
              <a:t>2013</a:t>
            </a:r>
            <a:r>
              <a:rPr lang="zh-CN" altLang="en-US" dirty="0"/>
              <a:t>年）</a:t>
            </a:r>
            <a:endParaRPr lang="en-CA" altLang="zh-CN" dirty="0"/>
          </a:p>
          <a:p>
            <a:pPr lvl="1"/>
            <a:r>
              <a:rPr lang="zh-CN" altLang="en-US" dirty="0"/>
              <a:t>吉林大学，计算数学</a:t>
            </a:r>
            <a:endParaRPr lang="en-CA" altLang="zh-CN" dirty="0"/>
          </a:p>
          <a:p>
            <a:r>
              <a:rPr lang="zh-CN" altLang="en-US" dirty="0"/>
              <a:t>本科（</a:t>
            </a:r>
            <a:r>
              <a:rPr lang="en-CA" altLang="zh-CN" dirty="0"/>
              <a:t>2006</a:t>
            </a:r>
            <a:r>
              <a:rPr lang="zh-CN" altLang="en-US" dirty="0"/>
              <a:t>年至</a:t>
            </a:r>
            <a:r>
              <a:rPr lang="en-CA" altLang="zh-CN" dirty="0"/>
              <a:t>2010</a:t>
            </a:r>
            <a:r>
              <a:rPr lang="zh-CN" altLang="en-US" dirty="0"/>
              <a:t>年）</a:t>
            </a:r>
            <a:endParaRPr lang="en-CA" altLang="zh-CN" dirty="0"/>
          </a:p>
          <a:p>
            <a:pPr lvl="1"/>
            <a:r>
              <a:rPr lang="zh-CN" altLang="en-US" dirty="0"/>
              <a:t>吉林大学，信息与计算科学</a:t>
            </a:r>
            <a:endParaRPr lang="en-CA" altLang="zh-CN" dirty="0"/>
          </a:p>
          <a:p>
            <a:endParaRPr lang="en-CA" dirty="0"/>
          </a:p>
        </p:txBody>
      </p:sp>
      <p:sp>
        <p:nvSpPr>
          <p:cNvPr id="4" name="Slide Number Placeholder 3">
            <a:extLst>
              <a:ext uri="{FF2B5EF4-FFF2-40B4-BE49-F238E27FC236}">
                <a16:creationId xmlns:a16="http://schemas.microsoft.com/office/drawing/2014/main" id="{178E9EB8-20BC-4B94-AB9B-D84AD8A61A08}"/>
              </a:ext>
            </a:extLst>
          </p:cNvPr>
          <p:cNvSpPr>
            <a:spLocks noGrp="1"/>
          </p:cNvSpPr>
          <p:nvPr>
            <p:ph type="sldNum" sz="quarter" idx="12"/>
          </p:nvPr>
        </p:nvSpPr>
        <p:spPr/>
        <p:txBody>
          <a:bodyPr/>
          <a:lstStyle/>
          <a:p>
            <a:fld id="{9F58998E-2429-314E-B86C-A079AABAA7E0}" type="slidenum">
              <a:rPr lang="en-US" smtClean="0"/>
              <a:pPr/>
              <a:t>2</a:t>
            </a:fld>
            <a:endParaRPr lang="en-CA" dirty="0"/>
          </a:p>
        </p:txBody>
      </p:sp>
      <p:pic>
        <p:nvPicPr>
          <p:cNvPr id="5" name="Picture 4">
            <a:extLst>
              <a:ext uri="{FF2B5EF4-FFF2-40B4-BE49-F238E27FC236}">
                <a16:creationId xmlns:a16="http://schemas.microsoft.com/office/drawing/2014/main" id="{3437E632-4C83-448E-991B-E7D9471B8727}"/>
              </a:ext>
            </a:extLst>
          </p:cNvPr>
          <p:cNvPicPr>
            <a:picLocks noChangeAspect="1" noChangeArrowheads="1"/>
          </p:cNvPicPr>
          <p:nvPr/>
        </p:nvPicPr>
        <p:blipFill>
          <a:blip r:embed="rId3">
            <a:alphaModFix/>
            <a:duotone>
              <a:schemeClr val="accent4">
                <a:shade val="45000"/>
                <a:satMod val="135000"/>
              </a:schemeClr>
              <a:prstClr val="white"/>
            </a:duotone>
            <a:extLst>
              <a:ext uri="{BEBA8EAE-BF5A-486C-A8C5-ECC9F3942E4B}">
                <a14:imgProps xmlns:a14="http://schemas.microsoft.com/office/drawing/2010/main">
                  <a14:imgLayer r:embed="rId4">
                    <a14:imgEffect>
                      <a14:sharpenSoften amount="-14000"/>
                    </a14:imgEffect>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38200" y="3987293"/>
            <a:ext cx="3125119" cy="5903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89AFBE1-7C8D-415D-871E-9E950C44F3FB}"/>
              </a:ext>
            </a:extLst>
          </p:cNvPr>
          <p:cNvGrpSpPr/>
          <p:nvPr/>
        </p:nvGrpSpPr>
        <p:grpSpPr>
          <a:xfrm>
            <a:off x="838200" y="1376934"/>
            <a:ext cx="4271876" cy="514402"/>
            <a:chOff x="696761" y="1199839"/>
            <a:chExt cx="4986137" cy="600410"/>
          </a:xfrm>
        </p:grpSpPr>
        <p:pic>
          <p:nvPicPr>
            <p:cNvPr id="7" name="Picture 6">
              <a:extLst>
                <a:ext uri="{FF2B5EF4-FFF2-40B4-BE49-F238E27FC236}">
                  <a16:creationId xmlns:a16="http://schemas.microsoft.com/office/drawing/2014/main" id="{461F53A4-8454-4129-9C9D-D2E78469C2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776" r="15498" b="22244"/>
            <a:stretch/>
          </p:blipFill>
          <p:spPr bwMode="auto">
            <a:xfrm>
              <a:off x="696761" y="1199839"/>
              <a:ext cx="2255933" cy="600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8">
              <a:extLst>
                <a:ext uri="{FF2B5EF4-FFF2-40B4-BE49-F238E27FC236}">
                  <a16:creationId xmlns:a16="http://schemas.microsoft.com/office/drawing/2014/main" id="{37782384-FEFB-4712-8F43-AB425D53FFE0}"/>
                </a:ext>
              </a:extLst>
            </p:cNvPr>
            <p:cNvSpPr txBox="1"/>
            <p:nvPr/>
          </p:nvSpPr>
          <p:spPr>
            <a:xfrm>
              <a:off x="2952696" y="1351669"/>
              <a:ext cx="2730202" cy="43108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CA" b="1" dirty="0">
                  <a:solidFill>
                    <a:srgbClr val="5D5D60"/>
                  </a:solidFill>
                  <a:latin typeface="Arial" panose="020B0604020202020204" pitchFamily="34" charset="0"/>
                  <a:ea typeface="Adobe 黑体 Std R" panose="020B0400000000000000" pitchFamily="34" charset="-122"/>
                  <a:cs typeface="Arial" panose="020B0604020202020204" pitchFamily="34" charset="0"/>
                </a:rPr>
                <a:t>Computing Science</a:t>
              </a:r>
            </a:p>
          </p:txBody>
        </p:sp>
      </p:grpSp>
      <p:grpSp>
        <p:nvGrpSpPr>
          <p:cNvPr id="13" name="Group 12">
            <a:extLst>
              <a:ext uri="{FF2B5EF4-FFF2-40B4-BE49-F238E27FC236}">
                <a16:creationId xmlns:a16="http://schemas.microsoft.com/office/drawing/2014/main" id="{4DCBEF5A-15A1-4838-9E7C-D029C915D82B}"/>
              </a:ext>
            </a:extLst>
          </p:cNvPr>
          <p:cNvGrpSpPr/>
          <p:nvPr/>
        </p:nvGrpSpPr>
        <p:grpSpPr>
          <a:xfrm>
            <a:off x="6964361" y="1180418"/>
            <a:ext cx="4601996" cy="5287548"/>
            <a:chOff x="6986477" y="1135347"/>
            <a:chExt cx="4699079" cy="5399092"/>
          </a:xfrm>
        </p:grpSpPr>
        <p:pic>
          <p:nvPicPr>
            <p:cNvPr id="10" name="Picture 9">
              <a:extLst>
                <a:ext uri="{FF2B5EF4-FFF2-40B4-BE49-F238E27FC236}">
                  <a16:creationId xmlns:a16="http://schemas.microsoft.com/office/drawing/2014/main" id="{B1839FE0-81DD-4C47-9F80-DD1B1F43C244}"/>
                </a:ext>
              </a:extLst>
            </p:cNvPr>
            <p:cNvPicPr>
              <a:picLocks noChangeAspect="1"/>
            </p:cNvPicPr>
            <p:nvPr/>
          </p:nvPicPr>
          <p:blipFill>
            <a:blip r:embed="rId6"/>
            <a:stretch>
              <a:fillRect/>
            </a:stretch>
          </p:blipFill>
          <p:spPr>
            <a:xfrm>
              <a:off x="7081924" y="1135347"/>
              <a:ext cx="4530707" cy="5399092"/>
            </a:xfrm>
            <a:prstGeom prst="rect">
              <a:avLst/>
            </a:prstGeom>
          </p:spPr>
        </p:pic>
        <p:sp>
          <p:nvSpPr>
            <p:cNvPr id="11" name="Rectangle: Rounded Corners 10">
              <a:extLst>
                <a:ext uri="{FF2B5EF4-FFF2-40B4-BE49-F238E27FC236}">
                  <a16:creationId xmlns:a16="http://schemas.microsoft.com/office/drawing/2014/main" id="{7653587F-BDE7-454F-880C-66245ACB0F07}"/>
                </a:ext>
              </a:extLst>
            </p:cNvPr>
            <p:cNvSpPr/>
            <p:nvPr/>
          </p:nvSpPr>
          <p:spPr>
            <a:xfrm>
              <a:off x="6986477" y="4826948"/>
              <a:ext cx="4699079" cy="251365"/>
            </a:xfrm>
            <a:prstGeom prst="roundRect">
              <a:avLst/>
            </a:prstGeom>
            <a:noFill/>
            <a:ln w="38100">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CA" dirty="0"/>
            </a:p>
          </p:txBody>
        </p:sp>
      </p:grpSp>
      <p:sp>
        <p:nvSpPr>
          <p:cNvPr id="12" name="TextBox 19">
            <a:extLst>
              <a:ext uri="{FF2B5EF4-FFF2-40B4-BE49-F238E27FC236}">
                <a16:creationId xmlns:a16="http://schemas.microsoft.com/office/drawing/2014/main" id="{95CB9D9F-064E-465B-88D9-A0A7C79E1824}"/>
              </a:ext>
            </a:extLst>
          </p:cNvPr>
          <p:cNvSpPr txBox="1"/>
          <p:nvPr/>
        </p:nvSpPr>
        <p:spPr>
          <a:xfrm>
            <a:off x="7044571" y="265611"/>
            <a:ext cx="2868694"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CA" b="1" dirty="0"/>
              <a:t>C</a:t>
            </a:r>
            <a:r>
              <a:rPr lang="en-US" b="1" dirty="0" err="1"/>
              <a:t>S</a:t>
            </a:r>
            <a:r>
              <a:rPr lang="en-US" altLang="zh-CN" b="1" dirty="0" err="1"/>
              <a:t>Rankings</a:t>
            </a:r>
            <a:r>
              <a:rPr lang="en-US" altLang="zh-CN" b="1" dirty="0"/>
              <a:t> </a:t>
            </a:r>
            <a:br>
              <a:rPr lang="en-US" altLang="zh-CN" b="1" dirty="0"/>
            </a:br>
            <a:r>
              <a:rPr lang="en-US" altLang="zh-CN" b="1" dirty="0"/>
              <a:t>Computer Graphics + Vision</a:t>
            </a:r>
            <a:endParaRPr lang="en-CA" b="1" dirty="0"/>
          </a:p>
          <a:p>
            <a:pPr algn="ctr"/>
            <a:r>
              <a:rPr lang="en-CA" altLang="zh-CN" b="1" dirty="0"/>
              <a:t>2021</a:t>
            </a:r>
            <a:r>
              <a:rPr lang="zh-CN" altLang="en-US" b="1" dirty="0"/>
              <a:t>年世界排名</a:t>
            </a:r>
            <a:endParaRPr lang="en-US" altLang="zh-CN" b="1" dirty="0"/>
          </a:p>
        </p:txBody>
      </p:sp>
    </p:spTree>
    <p:extLst>
      <p:ext uri="{BB962C8B-B14F-4D97-AF65-F5344CB8AC3E}">
        <p14:creationId xmlns:p14="http://schemas.microsoft.com/office/powerpoint/2010/main" val="2899185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a:t>真实场景：人与环境交互的结果</a:t>
            </a:r>
            <a:endParaRPr lang="en-CA" dirty="0"/>
          </a:p>
        </p:txBody>
      </p:sp>
      <p:pic>
        <p:nvPicPr>
          <p:cNvPr id="4" name="Content Placeholder 3"/>
          <p:cNvPicPr>
            <a:picLocks noGrp="1" noChangeAspect="1"/>
          </p:cNvPicPr>
          <p:nvPr>
            <p:ph idx="1"/>
          </p:nvPr>
        </p:nvPicPr>
        <p:blipFill>
          <a:blip r:embed="rId3"/>
          <a:stretch>
            <a:fillRect/>
          </a:stretch>
        </p:blipFill>
        <p:spPr>
          <a:xfrm>
            <a:off x="2832047" y="1825625"/>
            <a:ext cx="6527906" cy="4351338"/>
          </a:xfrm>
        </p:spPr>
      </p:pic>
      <p:sp>
        <p:nvSpPr>
          <p:cNvPr id="5" name="Slide Number Placeholder 4"/>
          <p:cNvSpPr>
            <a:spLocks noGrp="1"/>
          </p:cNvSpPr>
          <p:nvPr>
            <p:ph type="sldNum" sz="quarter" idx="12"/>
          </p:nvPr>
        </p:nvSpPr>
        <p:spPr/>
        <p:txBody>
          <a:bodyPr/>
          <a:lstStyle/>
          <a:p>
            <a:fld id="{9F58998E-2429-314E-B86C-A079AABAA7E0}" type="slidenum">
              <a:rPr lang="en-US" smtClean="0"/>
              <a:t>20</a:t>
            </a:fld>
            <a:endParaRPr lang="en-US" dirty="0"/>
          </a:p>
        </p:txBody>
      </p:sp>
      <p:pic>
        <p:nvPicPr>
          <p:cNvPr id="7" name="Picture 6"/>
          <p:cNvPicPr>
            <a:picLocks noChangeAspect="1"/>
          </p:cNvPicPr>
          <p:nvPr/>
        </p:nvPicPr>
        <p:blipFill rotWithShape="1">
          <a:blip r:embed="rId4"/>
          <a:srcRect l="39290" t="19407" r="39967" b="36000"/>
          <a:stretch/>
        </p:blipFill>
        <p:spPr>
          <a:xfrm rot="277349">
            <a:off x="6921207" y="3008983"/>
            <a:ext cx="1376712" cy="2252123"/>
          </a:xfrm>
          <a:prstGeom prst="rect">
            <a:avLst/>
          </a:prstGeom>
        </p:spPr>
      </p:pic>
    </p:spTree>
    <p:extLst>
      <p:ext uri="{BB962C8B-B14F-4D97-AF65-F5344CB8AC3E}">
        <p14:creationId xmlns:p14="http://schemas.microsoft.com/office/powerpoint/2010/main" val="249525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404C3453-FE24-4520-BCA1-FA91C94C8A14}"/>
              </a:ext>
            </a:extLst>
          </p:cNvPr>
          <p:cNvSpPr>
            <a:spLocks noGrp="1"/>
          </p:cNvSpPr>
          <p:nvPr>
            <p:ph idx="1"/>
          </p:nvPr>
        </p:nvSpPr>
        <p:spPr>
          <a:xfrm>
            <a:off x="838200" y="1180418"/>
            <a:ext cx="10191750" cy="4996546"/>
          </a:xfrm>
        </p:spPr>
        <p:txBody>
          <a:bodyPr>
            <a:normAutofit/>
          </a:bodyPr>
          <a:lstStyle/>
          <a:p>
            <a:r>
              <a:rPr lang="zh-CN" altLang="en-US" sz="2200" dirty="0"/>
              <a:t>目标：通过不断模拟人在场景中的动作，进行渐进式、开放式的场景生成</a:t>
            </a:r>
            <a:endParaRPr lang="en-CA" altLang="zh-CN" sz="2200" dirty="0"/>
          </a:p>
          <a:p>
            <a:r>
              <a:rPr lang="zh-CN" altLang="en-US" sz="2200" dirty="0"/>
              <a:t>输出：动态的场景演变序列 </a:t>
            </a:r>
            <a:r>
              <a:rPr lang="en-CA" altLang="zh-CN" sz="2200" dirty="0"/>
              <a:t>(scene evolution sequence)</a:t>
            </a:r>
            <a:r>
              <a:rPr lang="zh-CN" altLang="en-US" sz="2200" dirty="0"/>
              <a:t>，最终得到复杂的场景</a:t>
            </a:r>
            <a:endParaRPr lang="en-CA" sz="2200" dirty="0"/>
          </a:p>
        </p:txBody>
      </p:sp>
      <p:sp>
        <p:nvSpPr>
          <p:cNvPr id="3" name="Title 2"/>
          <p:cNvSpPr>
            <a:spLocks noGrp="1"/>
          </p:cNvSpPr>
          <p:nvPr>
            <p:ph type="title"/>
          </p:nvPr>
        </p:nvSpPr>
        <p:spPr/>
        <p:txBody>
          <a:bodyPr>
            <a:normAutofit/>
          </a:bodyPr>
          <a:lstStyle/>
          <a:p>
            <a:r>
              <a:rPr lang="zh-CN" altLang="en-US" dirty="0"/>
              <a:t>动作驱动的三维场景生成</a:t>
            </a:r>
            <a:endParaRPr lang="en-US" dirty="0"/>
          </a:p>
        </p:txBody>
      </p:sp>
      <p:sp>
        <p:nvSpPr>
          <p:cNvPr id="8" name="Slide Number Placeholder 7"/>
          <p:cNvSpPr>
            <a:spLocks noGrp="1"/>
          </p:cNvSpPr>
          <p:nvPr>
            <p:ph type="sldNum" sz="quarter" idx="12"/>
          </p:nvPr>
        </p:nvSpPr>
        <p:spPr/>
        <p:txBody>
          <a:bodyPr/>
          <a:lstStyle/>
          <a:p>
            <a:fld id="{9F58998E-2429-314E-B86C-A079AABAA7E0}" type="slidenum">
              <a:rPr lang="en-US" smtClean="0"/>
              <a:t>21</a:t>
            </a:fld>
            <a:endParaRPr lang="en-US" dirty="0"/>
          </a:p>
        </p:txBody>
      </p:sp>
      <p:pic>
        <p:nvPicPr>
          <p:cNvPr id="5" name="Picture 4"/>
          <p:cNvPicPr>
            <a:picLocks noChangeAspect="1"/>
          </p:cNvPicPr>
          <p:nvPr/>
        </p:nvPicPr>
        <p:blipFill>
          <a:blip r:embed="rId3"/>
          <a:stretch>
            <a:fillRect/>
          </a:stretch>
        </p:blipFill>
        <p:spPr>
          <a:xfrm>
            <a:off x="2868682" y="2063326"/>
            <a:ext cx="6237220" cy="4570713"/>
          </a:xfrm>
          <a:prstGeom prst="rect">
            <a:avLst/>
          </a:prstGeom>
        </p:spPr>
      </p:pic>
      <p:pic>
        <p:nvPicPr>
          <p:cNvPr id="6" name="Picture 5"/>
          <p:cNvPicPr>
            <a:picLocks noChangeAspect="1"/>
          </p:cNvPicPr>
          <p:nvPr/>
        </p:nvPicPr>
        <p:blipFill>
          <a:blip r:embed="rId4"/>
          <a:stretch>
            <a:fillRect/>
          </a:stretch>
        </p:blipFill>
        <p:spPr>
          <a:xfrm>
            <a:off x="2868681" y="2063326"/>
            <a:ext cx="6237220" cy="4570713"/>
          </a:xfrm>
          <a:prstGeom prst="rect">
            <a:avLst/>
          </a:prstGeom>
        </p:spPr>
      </p:pic>
      <p:pic>
        <p:nvPicPr>
          <p:cNvPr id="7" name="Picture 6"/>
          <p:cNvPicPr>
            <a:picLocks noChangeAspect="1"/>
          </p:cNvPicPr>
          <p:nvPr/>
        </p:nvPicPr>
        <p:blipFill>
          <a:blip r:embed="rId5"/>
          <a:stretch>
            <a:fillRect/>
          </a:stretch>
        </p:blipFill>
        <p:spPr>
          <a:xfrm>
            <a:off x="2868682" y="2063326"/>
            <a:ext cx="6237220" cy="4570713"/>
          </a:xfrm>
          <a:prstGeom prst="rect">
            <a:avLst/>
          </a:prstGeom>
        </p:spPr>
      </p:pic>
      <p:pic>
        <p:nvPicPr>
          <p:cNvPr id="4" name="Picture 3"/>
          <p:cNvPicPr>
            <a:picLocks noChangeAspect="1"/>
          </p:cNvPicPr>
          <p:nvPr/>
        </p:nvPicPr>
        <p:blipFill>
          <a:blip r:embed="rId6"/>
          <a:stretch>
            <a:fillRect/>
          </a:stretch>
        </p:blipFill>
        <p:spPr>
          <a:xfrm>
            <a:off x="2868680" y="2063326"/>
            <a:ext cx="6237220" cy="4570713"/>
          </a:xfrm>
          <a:prstGeom prst="rect">
            <a:avLst/>
          </a:prstGeom>
        </p:spPr>
      </p:pic>
    </p:spTree>
    <p:extLst>
      <p:ext uri="{BB962C8B-B14F-4D97-AF65-F5344CB8AC3E}">
        <p14:creationId xmlns:p14="http://schemas.microsoft.com/office/powerpoint/2010/main" val="305375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500"/>
                                        <p:tgtEl>
                                          <p:spTgt spid="7"/>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D3DD9C-E01C-4258-81C7-E5015C138F04}"/>
              </a:ext>
            </a:extLst>
          </p:cNvPr>
          <p:cNvGrpSpPr/>
          <p:nvPr/>
        </p:nvGrpSpPr>
        <p:grpSpPr>
          <a:xfrm>
            <a:off x="6609810" y="1503726"/>
            <a:ext cx="3243887" cy="2830140"/>
            <a:chOff x="2406122" y="2198434"/>
            <a:chExt cx="5522600" cy="4818212"/>
          </a:xfrm>
        </p:grpSpPr>
        <p:grpSp>
          <p:nvGrpSpPr>
            <p:cNvPr id="8" name="Group 7">
              <a:extLst>
                <a:ext uri="{FF2B5EF4-FFF2-40B4-BE49-F238E27FC236}">
                  <a16:creationId xmlns:a16="http://schemas.microsoft.com/office/drawing/2014/main" id="{084BFFF3-10A5-4EF4-9810-7796543A83A3}"/>
                </a:ext>
              </a:extLst>
            </p:cNvPr>
            <p:cNvGrpSpPr/>
            <p:nvPr/>
          </p:nvGrpSpPr>
          <p:grpSpPr>
            <a:xfrm>
              <a:off x="2406122" y="2198434"/>
              <a:ext cx="4374302" cy="4097263"/>
              <a:chOff x="2406122" y="2198434"/>
              <a:chExt cx="4374302" cy="4097263"/>
            </a:xfrm>
          </p:grpSpPr>
          <p:pic>
            <p:nvPicPr>
              <p:cNvPr id="45" name="Picture 44">
                <a:extLst>
                  <a:ext uri="{FF2B5EF4-FFF2-40B4-BE49-F238E27FC236}">
                    <a16:creationId xmlns:a16="http://schemas.microsoft.com/office/drawing/2014/main" id="{2E769EEA-BBAB-43BB-A2E0-AA71305AB971}"/>
                  </a:ext>
                </a:extLst>
              </p:cNvPr>
              <p:cNvPicPr>
                <a:picLocks noChangeAspect="1"/>
              </p:cNvPicPr>
              <p:nvPr/>
            </p:nvPicPr>
            <p:blipFill>
              <a:blip r:embed="rId2"/>
              <a:stretch>
                <a:fillRect/>
              </a:stretch>
            </p:blipFill>
            <p:spPr>
              <a:xfrm>
                <a:off x="2406122" y="2198434"/>
                <a:ext cx="4374302" cy="4097263"/>
              </a:xfrm>
              <a:prstGeom prst="rect">
                <a:avLst/>
              </a:prstGeom>
            </p:spPr>
          </p:pic>
          <p:sp>
            <p:nvSpPr>
              <p:cNvPr id="46" name="Rectangle 45">
                <a:extLst>
                  <a:ext uri="{FF2B5EF4-FFF2-40B4-BE49-F238E27FC236}">
                    <a16:creationId xmlns:a16="http://schemas.microsoft.com/office/drawing/2014/main" id="{7EF55623-5A7C-453A-8D37-8BD30C100050}"/>
                  </a:ext>
                </a:extLst>
              </p:cNvPr>
              <p:cNvSpPr/>
              <p:nvPr/>
            </p:nvSpPr>
            <p:spPr>
              <a:xfrm>
                <a:off x="2406122" y="2743200"/>
                <a:ext cx="4374302" cy="3552497"/>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F1A4880-CC77-4F14-8862-DF1212CDE142}"/>
                </a:ext>
              </a:extLst>
            </p:cNvPr>
            <p:cNvGrpSpPr/>
            <p:nvPr/>
          </p:nvGrpSpPr>
          <p:grpSpPr>
            <a:xfrm>
              <a:off x="2539765" y="3401226"/>
              <a:ext cx="2309972" cy="2649860"/>
              <a:chOff x="2539765" y="3401226"/>
              <a:chExt cx="2309972" cy="2649860"/>
            </a:xfrm>
          </p:grpSpPr>
          <p:sp>
            <p:nvSpPr>
              <p:cNvPr id="33" name="Oval 32">
                <a:extLst>
                  <a:ext uri="{FF2B5EF4-FFF2-40B4-BE49-F238E27FC236}">
                    <a16:creationId xmlns:a16="http://schemas.microsoft.com/office/drawing/2014/main" id="{96A1E617-D4A0-423B-B6D7-4F498F48B319}"/>
                  </a:ext>
                </a:extLst>
              </p:cNvPr>
              <p:cNvSpPr/>
              <p:nvPr/>
            </p:nvSpPr>
            <p:spPr>
              <a:xfrm>
                <a:off x="2938835" y="3401226"/>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4523738-F805-4317-967D-0698C7F1853B}"/>
                  </a:ext>
                </a:extLst>
              </p:cNvPr>
              <p:cNvSpPr/>
              <p:nvPr/>
            </p:nvSpPr>
            <p:spPr>
              <a:xfrm>
                <a:off x="2895594" y="431649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EBB760-68E5-419D-BFD1-93D1B09B6CCA}"/>
                  </a:ext>
                </a:extLst>
              </p:cNvPr>
              <p:cNvSpPr/>
              <p:nvPr/>
            </p:nvSpPr>
            <p:spPr>
              <a:xfrm>
                <a:off x="3697479" y="5467689"/>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DC80E28-99A3-429D-9FD5-0D1558AC02CE}"/>
                  </a:ext>
                </a:extLst>
              </p:cNvPr>
              <p:cNvSpPr/>
              <p:nvPr/>
            </p:nvSpPr>
            <p:spPr>
              <a:xfrm>
                <a:off x="4730096" y="5047521"/>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BB74C9F-153C-463A-B5EA-A73F1DE65437}"/>
                  </a:ext>
                </a:extLst>
              </p:cNvPr>
              <p:cNvSpPr/>
              <p:nvPr/>
            </p:nvSpPr>
            <p:spPr>
              <a:xfrm>
                <a:off x="2972509" y="5587330"/>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BD45526-3C5F-4358-9F25-C0E33EF350D9}"/>
                  </a:ext>
                </a:extLst>
              </p:cNvPr>
              <p:cNvSpPr/>
              <p:nvPr/>
            </p:nvSpPr>
            <p:spPr>
              <a:xfrm>
                <a:off x="3144851" y="593144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3DA7590-3E14-48C3-9413-96F138562235}"/>
                  </a:ext>
                </a:extLst>
              </p:cNvPr>
              <p:cNvSpPr/>
              <p:nvPr/>
            </p:nvSpPr>
            <p:spPr>
              <a:xfrm>
                <a:off x="2985328" y="5348048"/>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DD25DFC-C3CB-41C7-B56A-8C546FC11F42}"/>
                  </a:ext>
                </a:extLst>
              </p:cNvPr>
              <p:cNvSpPr/>
              <p:nvPr/>
            </p:nvSpPr>
            <p:spPr>
              <a:xfrm>
                <a:off x="4730095" y="5904188"/>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C9CC196-580E-4EC3-A805-6F08EC3BFA3A}"/>
                  </a:ext>
                </a:extLst>
              </p:cNvPr>
              <p:cNvSpPr/>
              <p:nvPr/>
            </p:nvSpPr>
            <p:spPr>
              <a:xfrm>
                <a:off x="4161066" y="525242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65CF2B1-F595-4393-B78D-D56CAF46C3EB}"/>
                  </a:ext>
                </a:extLst>
              </p:cNvPr>
              <p:cNvSpPr/>
              <p:nvPr/>
            </p:nvSpPr>
            <p:spPr>
              <a:xfrm>
                <a:off x="3008117" y="4555777"/>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01B8461-3051-4334-B653-4A5628B43D9F}"/>
                  </a:ext>
                </a:extLst>
              </p:cNvPr>
              <p:cNvSpPr/>
              <p:nvPr/>
            </p:nvSpPr>
            <p:spPr>
              <a:xfrm>
                <a:off x="3706024" y="458619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79281A5-B3DB-421B-B38A-BBF01F885271}"/>
                  </a:ext>
                </a:extLst>
              </p:cNvPr>
              <p:cNvSpPr/>
              <p:nvPr/>
            </p:nvSpPr>
            <p:spPr>
              <a:xfrm>
                <a:off x="2539765" y="4127424"/>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A3AE134D-6A07-4B49-8153-45AC59CCD097}"/>
                </a:ext>
              </a:extLst>
            </p:cNvPr>
            <p:cNvGrpSpPr/>
            <p:nvPr/>
          </p:nvGrpSpPr>
          <p:grpSpPr>
            <a:xfrm>
              <a:off x="2643520" y="3604181"/>
              <a:ext cx="2098049" cy="2365884"/>
              <a:chOff x="2643520" y="3604181"/>
              <a:chExt cx="2098049" cy="2365884"/>
            </a:xfrm>
          </p:grpSpPr>
          <p:cxnSp>
            <p:nvCxnSpPr>
              <p:cNvPr id="20" name="Straight Connector 19">
                <a:extLst>
                  <a:ext uri="{FF2B5EF4-FFF2-40B4-BE49-F238E27FC236}">
                    <a16:creationId xmlns:a16="http://schemas.microsoft.com/office/drawing/2014/main" id="{D652CE19-AE6B-4335-8FA6-1B5FCDCE64AD}"/>
                  </a:ext>
                </a:extLst>
              </p:cNvPr>
              <p:cNvCxnSpPr/>
              <p:nvPr/>
            </p:nvCxnSpPr>
            <p:spPr>
              <a:xfrm flipV="1">
                <a:off x="2866717" y="4720164"/>
                <a:ext cx="848147" cy="89279"/>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grpSp>
            <p:nvGrpSpPr>
              <p:cNvPr id="21" name="Group 20">
                <a:extLst>
                  <a:ext uri="{FF2B5EF4-FFF2-40B4-BE49-F238E27FC236}">
                    <a16:creationId xmlns:a16="http://schemas.microsoft.com/office/drawing/2014/main" id="{23C22FEE-57D8-4DD8-BB0D-87AC459A8353}"/>
                  </a:ext>
                </a:extLst>
              </p:cNvPr>
              <p:cNvGrpSpPr/>
              <p:nvPr/>
            </p:nvGrpSpPr>
            <p:grpSpPr>
              <a:xfrm>
                <a:off x="2643520" y="3604181"/>
                <a:ext cx="2098049" cy="2365884"/>
                <a:chOff x="2643520" y="3604181"/>
                <a:chExt cx="2098049" cy="2365884"/>
              </a:xfrm>
            </p:grpSpPr>
            <p:cxnSp>
              <p:nvCxnSpPr>
                <p:cNvPr id="22" name="Straight Connector 21">
                  <a:extLst>
                    <a:ext uri="{FF2B5EF4-FFF2-40B4-BE49-F238E27FC236}">
                      <a16:creationId xmlns:a16="http://schemas.microsoft.com/office/drawing/2014/main" id="{6A01F18D-D0E6-4DB5-8A61-E41D5D9DC0E4}"/>
                    </a:ext>
                  </a:extLst>
                </p:cNvPr>
                <p:cNvCxnSpPr/>
                <p:nvPr/>
              </p:nvCxnSpPr>
              <p:spPr>
                <a:xfrm>
                  <a:off x="2822078" y="3604181"/>
                  <a:ext cx="89279" cy="848147"/>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3" name="Straight Connector 22">
                  <a:extLst>
                    <a:ext uri="{FF2B5EF4-FFF2-40B4-BE49-F238E27FC236}">
                      <a16:creationId xmlns:a16="http://schemas.microsoft.com/office/drawing/2014/main" id="{54956F30-8D3D-4A04-831D-EACD36B917D7}"/>
                    </a:ext>
                  </a:extLst>
                </p:cNvPr>
                <p:cNvCxnSpPr/>
                <p:nvPr/>
              </p:nvCxnSpPr>
              <p:spPr>
                <a:xfrm>
                  <a:off x="2643520" y="4184492"/>
                  <a:ext cx="267836" cy="267836"/>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4" name="Straight Connector 23">
                  <a:extLst>
                    <a:ext uri="{FF2B5EF4-FFF2-40B4-BE49-F238E27FC236}">
                      <a16:creationId xmlns:a16="http://schemas.microsoft.com/office/drawing/2014/main" id="{238D4F94-18F5-4993-B0A3-172955D37636}"/>
                    </a:ext>
                  </a:extLst>
                </p:cNvPr>
                <p:cNvCxnSpPr/>
                <p:nvPr/>
              </p:nvCxnSpPr>
              <p:spPr>
                <a:xfrm>
                  <a:off x="2643520" y="4184492"/>
                  <a:ext cx="223197" cy="624951"/>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5" name="Straight Connector 24">
                  <a:extLst>
                    <a:ext uri="{FF2B5EF4-FFF2-40B4-BE49-F238E27FC236}">
                      <a16:creationId xmlns:a16="http://schemas.microsoft.com/office/drawing/2014/main" id="{D7F61ADA-ECB1-46CF-90C8-F9D28E0F438F}"/>
                    </a:ext>
                  </a:extLst>
                </p:cNvPr>
                <p:cNvCxnSpPr/>
                <p:nvPr/>
              </p:nvCxnSpPr>
              <p:spPr>
                <a:xfrm flipH="1" flipV="1">
                  <a:off x="2911356" y="4452328"/>
                  <a:ext cx="178557" cy="133918"/>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6" name="Straight Connector 25">
                  <a:extLst>
                    <a:ext uri="{FF2B5EF4-FFF2-40B4-BE49-F238E27FC236}">
                      <a16:creationId xmlns:a16="http://schemas.microsoft.com/office/drawing/2014/main" id="{A28AD4C6-8B9A-46F5-A537-B4E008BF0F59}"/>
                    </a:ext>
                  </a:extLst>
                </p:cNvPr>
                <p:cNvCxnSpPr/>
                <p:nvPr/>
              </p:nvCxnSpPr>
              <p:spPr>
                <a:xfrm>
                  <a:off x="3089914" y="4586246"/>
                  <a:ext cx="714229" cy="1026705"/>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7" name="Straight Connector 26">
                  <a:extLst>
                    <a:ext uri="{FF2B5EF4-FFF2-40B4-BE49-F238E27FC236}">
                      <a16:creationId xmlns:a16="http://schemas.microsoft.com/office/drawing/2014/main" id="{1BF9711E-48E1-4276-9EC1-10BE3E9FC196}"/>
                    </a:ext>
                  </a:extLst>
                </p:cNvPr>
                <p:cNvCxnSpPr/>
                <p:nvPr/>
              </p:nvCxnSpPr>
              <p:spPr>
                <a:xfrm flipH="1" flipV="1">
                  <a:off x="2911356" y="4452328"/>
                  <a:ext cx="223197" cy="1052889"/>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8" name="Straight Connector 27">
                  <a:extLst>
                    <a:ext uri="{FF2B5EF4-FFF2-40B4-BE49-F238E27FC236}">
                      <a16:creationId xmlns:a16="http://schemas.microsoft.com/office/drawing/2014/main" id="{2FCF4EF2-4D66-4FB0-A41C-385ADEB45096}"/>
                    </a:ext>
                  </a:extLst>
                </p:cNvPr>
                <p:cNvCxnSpPr/>
                <p:nvPr/>
              </p:nvCxnSpPr>
              <p:spPr>
                <a:xfrm flipV="1">
                  <a:off x="3804143" y="5195000"/>
                  <a:ext cx="848147" cy="401754"/>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CA9344CF-5441-4C2D-BA13-6176FE11ADE2}"/>
                    </a:ext>
                  </a:extLst>
                </p:cNvPr>
                <p:cNvCxnSpPr/>
                <p:nvPr/>
              </p:nvCxnSpPr>
              <p:spPr>
                <a:xfrm flipV="1">
                  <a:off x="3134553" y="5439097"/>
                  <a:ext cx="175767" cy="66121"/>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0" name="Straight Connector 29">
                  <a:extLst>
                    <a:ext uri="{FF2B5EF4-FFF2-40B4-BE49-F238E27FC236}">
                      <a16:creationId xmlns:a16="http://schemas.microsoft.com/office/drawing/2014/main" id="{900784C5-8179-4F17-81C6-C19BD0A57818}"/>
                    </a:ext>
                  </a:extLst>
                </p:cNvPr>
                <p:cNvCxnSpPr/>
                <p:nvPr/>
              </p:nvCxnSpPr>
              <p:spPr>
                <a:xfrm flipV="1">
                  <a:off x="3310320" y="5306748"/>
                  <a:ext cx="917897" cy="134794"/>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1" name="Straight Connector 30">
                  <a:extLst>
                    <a:ext uri="{FF2B5EF4-FFF2-40B4-BE49-F238E27FC236}">
                      <a16:creationId xmlns:a16="http://schemas.microsoft.com/office/drawing/2014/main" id="{38B24A4C-7696-4121-90BC-983E51FB7259}"/>
                    </a:ext>
                  </a:extLst>
                </p:cNvPr>
                <p:cNvCxnSpPr/>
                <p:nvPr/>
              </p:nvCxnSpPr>
              <p:spPr>
                <a:xfrm>
                  <a:off x="3357750" y="5906390"/>
                  <a:ext cx="1383819" cy="63675"/>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BC0566C6-65DB-4116-8118-A8C71A6E57B3}"/>
                    </a:ext>
                  </a:extLst>
                </p:cNvPr>
                <p:cNvCxnSpPr/>
                <p:nvPr/>
              </p:nvCxnSpPr>
              <p:spPr>
                <a:xfrm>
                  <a:off x="3134553" y="5505217"/>
                  <a:ext cx="223197" cy="410691"/>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grpSp>
        </p:grpSp>
        <p:grpSp>
          <p:nvGrpSpPr>
            <p:cNvPr id="11" name="Group 10">
              <a:extLst>
                <a:ext uri="{FF2B5EF4-FFF2-40B4-BE49-F238E27FC236}">
                  <a16:creationId xmlns:a16="http://schemas.microsoft.com/office/drawing/2014/main" id="{400B9525-0870-4DA0-B93D-8D40A4565EB4}"/>
                </a:ext>
              </a:extLst>
            </p:cNvPr>
            <p:cNvGrpSpPr/>
            <p:nvPr/>
          </p:nvGrpSpPr>
          <p:grpSpPr>
            <a:xfrm>
              <a:off x="2464963" y="3892454"/>
              <a:ext cx="4184489" cy="2383014"/>
              <a:chOff x="2464963" y="3913974"/>
              <a:chExt cx="4089661" cy="2361494"/>
            </a:xfrm>
          </p:grpSpPr>
          <p:cxnSp>
            <p:nvCxnSpPr>
              <p:cNvPr id="18" name="Straight Arrow Connector 17">
                <a:extLst>
                  <a:ext uri="{FF2B5EF4-FFF2-40B4-BE49-F238E27FC236}">
                    <a16:creationId xmlns:a16="http://schemas.microsoft.com/office/drawing/2014/main" id="{A17A9FA7-AC3D-43CD-95C2-C66860593D07}"/>
                  </a:ext>
                </a:extLst>
              </p:cNvPr>
              <p:cNvCxnSpPr/>
              <p:nvPr/>
            </p:nvCxnSpPr>
            <p:spPr>
              <a:xfrm flipV="1">
                <a:off x="2464963" y="3913974"/>
                <a:ext cx="4089661" cy="1222166"/>
              </a:xfrm>
              <a:prstGeom prst="straightConnector1">
                <a:avLst/>
              </a:prstGeom>
              <a:ln w="76200">
                <a:solidFill>
                  <a:srgbClr val="2FA6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1B8678-DE35-4B76-9D2E-A0801FC705CB}"/>
                  </a:ext>
                </a:extLst>
              </p:cNvPr>
              <p:cNvCxnSpPr/>
              <p:nvPr/>
            </p:nvCxnSpPr>
            <p:spPr>
              <a:xfrm>
                <a:off x="2464963" y="4333621"/>
                <a:ext cx="1696295" cy="1941847"/>
              </a:xfrm>
              <a:prstGeom prst="straightConnector1">
                <a:avLst/>
              </a:prstGeom>
              <a:ln w="76200">
                <a:solidFill>
                  <a:srgbClr val="2FA6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F38A1074-B149-4F59-A0E9-5964724E9563}"/>
                </a:ext>
              </a:extLst>
            </p:cNvPr>
            <p:cNvGrpSpPr/>
            <p:nvPr/>
          </p:nvGrpSpPr>
          <p:grpSpPr>
            <a:xfrm>
              <a:off x="4176654" y="3547880"/>
              <a:ext cx="1288583" cy="1714974"/>
              <a:chOff x="4176654" y="3547880"/>
              <a:chExt cx="1288583" cy="1714974"/>
            </a:xfrm>
          </p:grpSpPr>
          <p:sp>
            <p:nvSpPr>
              <p:cNvPr id="15" name="Multiplication Sign 14">
                <a:extLst>
                  <a:ext uri="{FF2B5EF4-FFF2-40B4-BE49-F238E27FC236}">
                    <a16:creationId xmlns:a16="http://schemas.microsoft.com/office/drawing/2014/main" id="{93A5F9A1-1BEE-422E-8D49-B7B67901F371}"/>
                  </a:ext>
                </a:extLst>
              </p:cNvPr>
              <p:cNvSpPr/>
              <p:nvPr/>
            </p:nvSpPr>
            <p:spPr>
              <a:xfrm>
                <a:off x="5160437" y="3547880"/>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6" name="Multiplication Sign 15">
                <a:extLst>
                  <a:ext uri="{FF2B5EF4-FFF2-40B4-BE49-F238E27FC236}">
                    <a16:creationId xmlns:a16="http://schemas.microsoft.com/office/drawing/2014/main" id="{F2C15A8B-96E4-4F70-B2AC-ADEFAB870396}"/>
                  </a:ext>
                </a:extLst>
              </p:cNvPr>
              <p:cNvSpPr/>
              <p:nvPr/>
            </p:nvSpPr>
            <p:spPr>
              <a:xfrm>
                <a:off x="4176654" y="4612403"/>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7" name="Multiplication Sign 16">
                <a:extLst>
                  <a:ext uri="{FF2B5EF4-FFF2-40B4-BE49-F238E27FC236}">
                    <a16:creationId xmlns:a16="http://schemas.microsoft.com/office/drawing/2014/main" id="{A3A9DEDF-735E-4E23-9ED7-C84A56477781}"/>
                  </a:ext>
                </a:extLst>
              </p:cNvPr>
              <p:cNvSpPr/>
              <p:nvPr/>
            </p:nvSpPr>
            <p:spPr>
              <a:xfrm>
                <a:off x="4860111" y="4958054"/>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grpSp>
        <p:sp>
          <p:nvSpPr>
            <p:cNvPr id="13" name="TextBox 12">
              <a:extLst>
                <a:ext uri="{FF2B5EF4-FFF2-40B4-BE49-F238E27FC236}">
                  <a16:creationId xmlns:a16="http://schemas.microsoft.com/office/drawing/2014/main" id="{AD0AEB11-9495-4A8A-94FE-769D885557FF}"/>
                </a:ext>
              </a:extLst>
            </p:cNvPr>
            <p:cNvSpPr txBox="1"/>
            <p:nvPr/>
          </p:nvSpPr>
          <p:spPr>
            <a:xfrm>
              <a:off x="6649450" y="3595808"/>
              <a:ext cx="1279272" cy="681173"/>
            </a:xfrm>
            <a:prstGeom prst="rect">
              <a:avLst/>
            </a:prstGeom>
            <a:noFill/>
          </p:spPr>
          <p:txBody>
            <a:bodyPr wrap="none" rtlCol="0">
              <a:spAutoFit/>
            </a:bodyPr>
            <a:lstStyle/>
            <a:p>
              <a:r>
                <a:rPr lang="en-US" sz="2000" b="1" dirty="0">
                  <a:solidFill>
                    <a:schemeClr val="accent4"/>
                  </a:solidFill>
                </a:rPr>
                <a:t>Front</a:t>
              </a:r>
            </a:p>
          </p:txBody>
        </p:sp>
        <p:sp>
          <p:nvSpPr>
            <p:cNvPr id="14" name="TextBox 13">
              <a:extLst>
                <a:ext uri="{FF2B5EF4-FFF2-40B4-BE49-F238E27FC236}">
                  <a16:creationId xmlns:a16="http://schemas.microsoft.com/office/drawing/2014/main" id="{59F0B4D5-361E-4DB6-8A43-E6C91AA8D083}"/>
                </a:ext>
              </a:extLst>
            </p:cNvPr>
            <p:cNvSpPr txBox="1"/>
            <p:nvPr/>
          </p:nvSpPr>
          <p:spPr>
            <a:xfrm>
              <a:off x="3765846" y="6335473"/>
              <a:ext cx="1254602" cy="681173"/>
            </a:xfrm>
            <a:prstGeom prst="rect">
              <a:avLst/>
            </a:prstGeom>
            <a:noFill/>
          </p:spPr>
          <p:txBody>
            <a:bodyPr wrap="none" rtlCol="0">
              <a:spAutoFit/>
            </a:bodyPr>
            <a:lstStyle/>
            <a:p>
              <a:r>
                <a:rPr lang="en-US" sz="2000" b="1" dirty="0">
                  <a:solidFill>
                    <a:schemeClr val="accent4"/>
                  </a:solidFill>
                </a:rPr>
                <a:t>Right</a:t>
              </a:r>
            </a:p>
          </p:txBody>
        </p:sp>
      </p:grpSp>
      <p:sp>
        <p:nvSpPr>
          <p:cNvPr id="76" name="Content Placeholder 1">
            <a:extLst>
              <a:ext uri="{FF2B5EF4-FFF2-40B4-BE49-F238E27FC236}">
                <a16:creationId xmlns:a16="http://schemas.microsoft.com/office/drawing/2014/main" id="{97CC103A-49C2-4B41-A211-131E654EC160}"/>
              </a:ext>
            </a:extLst>
          </p:cNvPr>
          <p:cNvSpPr>
            <a:spLocks noGrp="1"/>
          </p:cNvSpPr>
          <p:nvPr>
            <p:ph idx="1"/>
          </p:nvPr>
        </p:nvSpPr>
        <p:spPr>
          <a:xfrm>
            <a:off x="838200" y="1180418"/>
            <a:ext cx="10382250" cy="4996546"/>
          </a:xfrm>
        </p:spPr>
        <p:txBody>
          <a:bodyPr>
            <a:normAutofit/>
          </a:bodyPr>
          <a:lstStyle/>
          <a:p>
            <a:r>
              <a:rPr lang="zh-CN" altLang="en-US" sz="2200" dirty="0"/>
              <a:t>定义：对某一个特定的动作类别</a:t>
            </a:r>
            <a:r>
              <a:rPr lang="en-CA" altLang="zh-CN" sz="2200" dirty="0"/>
              <a:t>, </a:t>
            </a:r>
            <a:r>
              <a:rPr lang="zh-CN" altLang="en-US" sz="2200" dirty="0"/>
              <a:t>人物姿态和涉及物体的概率统计模型</a:t>
            </a:r>
            <a:endParaRPr lang="en-CA" sz="2200" dirty="0"/>
          </a:p>
        </p:txBody>
      </p:sp>
      <p:sp>
        <p:nvSpPr>
          <p:cNvPr id="4" name="Title 3">
            <a:extLst>
              <a:ext uri="{FF2B5EF4-FFF2-40B4-BE49-F238E27FC236}">
                <a16:creationId xmlns:a16="http://schemas.microsoft.com/office/drawing/2014/main" id="{CD93772B-0F13-4010-AEC6-9D22E54CAB5A}"/>
              </a:ext>
            </a:extLst>
          </p:cNvPr>
          <p:cNvSpPr>
            <a:spLocks noGrp="1"/>
          </p:cNvSpPr>
          <p:nvPr>
            <p:ph type="title"/>
          </p:nvPr>
        </p:nvSpPr>
        <p:spPr/>
        <p:txBody>
          <a:bodyPr>
            <a:normAutofit/>
          </a:bodyPr>
          <a:lstStyle/>
          <a:p>
            <a:r>
              <a:rPr lang="zh-CN" altLang="en-US" dirty="0"/>
              <a:t>动作模型 </a:t>
            </a:r>
            <a:r>
              <a:rPr lang="en-CA" altLang="zh-CN" dirty="0"/>
              <a:t>(Action model)</a:t>
            </a:r>
            <a:endParaRPr lang="en-CA" dirty="0"/>
          </a:p>
        </p:txBody>
      </p:sp>
      <p:sp>
        <p:nvSpPr>
          <p:cNvPr id="3" name="Slide Number Placeholder 2">
            <a:extLst>
              <a:ext uri="{FF2B5EF4-FFF2-40B4-BE49-F238E27FC236}">
                <a16:creationId xmlns:a16="http://schemas.microsoft.com/office/drawing/2014/main" id="{39C384E0-3765-4C5D-B08B-FBB3F96E002F}"/>
              </a:ext>
            </a:extLst>
          </p:cNvPr>
          <p:cNvSpPr>
            <a:spLocks noGrp="1"/>
          </p:cNvSpPr>
          <p:nvPr>
            <p:ph type="sldNum" sz="quarter" idx="12"/>
          </p:nvPr>
        </p:nvSpPr>
        <p:spPr/>
        <p:txBody>
          <a:bodyPr/>
          <a:lstStyle/>
          <a:p>
            <a:fld id="{9F58998E-2429-314E-B86C-A079AABAA7E0}" type="slidenum">
              <a:rPr lang="en-US" smtClean="0"/>
              <a:pPr/>
              <a:t>22</a:t>
            </a:fld>
            <a:endParaRPr lang="en-CA" dirty="0"/>
          </a:p>
        </p:txBody>
      </p:sp>
      <p:pic>
        <p:nvPicPr>
          <p:cNvPr id="5" name="Picture 4">
            <a:extLst>
              <a:ext uri="{FF2B5EF4-FFF2-40B4-BE49-F238E27FC236}">
                <a16:creationId xmlns:a16="http://schemas.microsoft.com/office/drawing/2014/main" id="{DAC55B62-4E36-493A-A0FB-8BC438590E14}"/>
              </a:ext>
            </a:extLst>
          </p:cNvPr>
          <p:cNvPicPr>
            <a:picLocks noChangeAspect="1"/>
          </p:cNvPicPr>
          <p:nvPr/>
        </p:nvPicPr>
        <p:blipFill>
          <a:blip r:embed="rId3"/>
          <a:stretch>
            <a:fillRect/>
          </a:stretch>
        </p:blipFill>
        <p:spPr>
          <a:xfrm>
            <a:off x="1711203" y="1913822"/>
            <a:ext cx="3796339" cy="3604653"/>
          </a:xfrm>
          <a:prstGeom prst="rect">
            <a:avLst/>
          </a:prstGeom>
        </p:spPr>
      </p:pic>
      <p:sp>
        <p:nvSpPr>
          <p:cNvPr id="6" name="TextBox 5">
            <a:extLst>
              <a:ext uri="{FF2B5EF4-FFF2-40B4-BE49-F238E27FC236}">
                <a16:creationId xmlns:a16="http://schemas.microsoft.com/office/drawing/2014/main" id="{1B87AD45-C16B-4B2A-99EE-A248A3FE43D3}"/>
              </a:ext>
            </a:extLst>
          </p:cNvPr>
          <p:cNvSpPr txBox="1"/>
          <p:nvPr/>
        </p:nvSpPr>
        <p:spPr>
          <a:xfrm>
            <a:off x="1391478" y="5574236"/>
            <a:ext cx="4523404" cy="954107"/>
          </a:xfrm>
          <a:prstGeom prst="rect">
            <a:avLst/>
          </a:prstGeom>
          <a:noFill/>
        </p:spPr>
        <p:txBody>
          <a:bodyPr wrap="square" rtlCol="0">
            <a:spAutoFit/>
          </a:bodyPr>
          <a:lstStyle/>
          <a:p>
            <a:r>
              <a:rPr lang="en-CA" sz="2000" b="1" dirty="0"/>
              <a:t>Microsoft COCO </a:t>
            </a:r>
            <a:r>
              <a:rPr lang="zh-CN" altLang="en-US" sz="2000" b="1" dirty="0"/>
              <a:t>数据集</a:t>
            </a:r>
            <a:endParaRPr lang="en-CA" altLang="zh-CN" sz="2000" b="1" dirty="0"/>
          </a:p>
          <a:p>
            <a:pPr marL="285750" indent="-285750">
              <a:buFont typeface="Arial" panose="020B0604020202020204" pitchFamily="34" charset="0"/>
              <a:buChar char="•"/>
            </a:pPr>
            <a:r>
              <a:rPr lang="zh-CN" altLang="en-US" dirty="0"/>
              <a:t>利用关键词对图片的文字标注进行检索，</a:t>
            </a:r>
            <a:r>
              <a:rPr lang="en-US" dirty="0"/>
              <a:t>using laptop, </a:t>
            </a:r>
            <a:r>
              <a:rPr lang="en-US" sz="1800" dirty="0"/>
              <a:t>working laptop</a:t>
            </a:r>
            <a:endParaRPr lang="en-CA" b="1" dirty="0"/>
          </a:p>
        </p:txBody>
      </p:sp>
      <p:sp>
        <p:nvSpPr>
          <p:cNvPr id="49" name="TextBox 48">
            <a:extLst>
              <a:ext uri="{FF2B5EF4-FFF2-40B4-BE49-F238E27FC236}">
                <a16:creationId xmlns:a16="http://schemas.microsoft.com/office/drawing/2014/main" id="{2FE5D04D-D6BB-4F1E-925F-1124CB416244}"/>
              </a:ext>
            </a:extLst>
          </p:cNvPr>
          <p:cNvSpPr txBox="1"/>
          <p:nvPr/>
        </p:nvSpPr>
        <p:spPr>
          <a:xfrm>
            <a:off x="9407557" y="3212157"/>
            <a:ext cx="2123915" cy="707886"/>
          </a:xfrm>
          <a:prstGeom prst="rect">
            <a:avLst/>
          </a:prstGeom>
          <a:noFill/>
        </p:spPr>
        <p:txBody>
          <a:bodyPr wrap="square" rtlCol="0">
            <a:spAutoFit/>
          </a:bodyPr>
          <a:lstStyle/>
          <a:p>
            <a:r>
              <a:rPr lang="en-CA" sz="2000" b="1" dirty="0"/>
              <a:t>3D </a:t>
            </a:r>
            <a:r>
              <a:rPr lang="zh-CN" altLang="en-US" sz="2000" b="1" dirty="0"/>
              <a:t>姿态估计</a:t>
            </a:r>
            <a:endParaRPr lang="en-CA" altLang="zh-CN" sz="2000" b="1" dirty="0"/>
          </a:p>
          <a:p>
            <a:r>
              <a:rPr lang="en-CA" sz="2000" b="1" dirty="0"/>
              <a:t>(pose estimation)</a:t>
            </a:r>
          </a:p>
        </p:txBody>
      </p:sp>
      <p:grpSp>
        <p:nvGrpSpPr>
          <p:cNvPr id="56" name="Group 55">
            <a:extLst>
              <a:ext uri="{FF2B5EF4-FFF2-40B4-BE49-F238E27FC236}">
                <a16:creationId xmlns:a16="http://schemas.microsoft.com/office/drawing/2014/main" id="{F0E01BC9-8F48-42E4-B7FC-D589E508F175}"/>
              </a:ext>
            </a:extLst>
          </p:cNvPr>
          <p:cNvGrpSpPr/>
          <p:nvPr/>
        </p:nvGrpSpPr>
        <p:grpSpPr>
          <a:xfrm>
            <a:off x="6699438" y="4311253"/>
            <a:ext cx="2472724" cy="1860929"/>
            <a:chOff x="1345167" y="1941739"/>
            <a:chExt cx="6676104" cy="4038600"/>
          </a:xfrm>
        </p:grpSpPr>
        <p:grpSp>
          <p:nvGrpSpPr>
            <p:cNvPr id="57" name="Group 56">
              <a:extLst>
                <a:ext uri="{FF2B5EF4-FFF2-40B4-BE49-F238E27FC236}">
                  <a16:creationId xmlns:a16="http://schemas.microsoft.com/office/drawing/2014/main" id="{1130DB30-775C-4527-BC7A-2E2438910ED8}"/>
                </a:ext>
              </a:extLst>
            </p:cNvPr>
            <p:cNvGrpSpPr/>
            <p:nvPr/>
          </p:nvGrpSpPr>
          <p:grpSpPr>
            <a:xfrm>
              <a:off x="1345167" y="1941739"/>
              <a:ext cx="6676104" cy="4038600"/>
              <a:chOff x="2266459" y="2286000"/>
              <a:chExt cx="6676104" cy="4038600"/>
            </a:xfrm>
          </p:grpSpPr>
          <p:cxnSp>
            <p:nvCxnSpPr>
              <p:cNvPr id="61" name="Straight Connector 60">
                <a:extLst>
                  <a:ext uri="{FF2B5EF4-FFF2-40B4-BE49-F238E27FC236}">
                    <a16:creationId xmlns:a16="http://schemas.microsoft.com/office/drawing/2014/main" id="{8A7411AE-EB36-4A4C-9A1F-86030F8ED536}"/>
                  </a:ext>
                </a:extLst>
              </p:cNvPr>
              <p:cNvCxnSpPr/>
              <p:nvPr/>
            </p:nvCxnSpPr>
            <p:spPr>
              <a:xfrm>
                <a:off x="3276600" y="2286000"/>
                <a:ext cx="152400" cy="1447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2" name="Straight Connector 61">
                <a:extLst>
                  <a:ext uri="{FF2B5EF4-FFF2-40B4-BE49-F238E27FC236}">
                    <a16:creationId xmlns:a16="http://schemas.microsoft.com/office/drawing/2014/main" id="{1EE2C6EC-1D4C-4416-8905-A3C83224F77E}"/>
                  </a:ext>
                </a:extLst>
              </p:cNvPr>
              <p:cNvCxnSpPr/>
              <p:nvPr/>
            </p:nvCxnSpPr>
            <p:spPr>
              <a:xfrm>
                <a:off x="2971800" y="3276600"/>
                <a:ext cx="457200" cy="4572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3" name="Straight Connector 62">
                <a:extLst>
                  <a:ext uri="{FF2B5EF4-FFF2-40B4-BE49-F238E27FC236}">
                    <a16:creationId xmlns:a16="http://schemas.microsoft.com/office/drawing/2014/main" id="{9CF44094-B7A3-4CB8-AA0F-0D36EBFC1714}"/>
                  </a:ext>
                </a:extLst>
              </p:cNvPr>
              <p:cNvCxnSpPr/>
              <p:nvPr/>
            </p:nvCxnSpPr>
            <p:spPr>
              <a:xfrm>
                <a:off x="2971800" y="3276600"/>
                <a:ext cx="381000" cy="1066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4" name="Straight Connector 63">
                <a:extLst>
                  <a:ext uri="{FF2B5EF4-FFF2-40B4-BE49-F238E27FC236}">
                    <a16:creationId xmlns:a16="http://schemas.microsoft.com/office/drawing/2014/main" id="{F00C56AC-991E-475C-B8F2-4069393EE65E}"/>
                  </a:ext>
                </a:extLst>
              </p:cNvPr>
              <p:cNvCxnSpPr/>
              <p:nvPr/>
            </p:nvCxnSpPr>
            <p:spPr>
              <a:xfrm flipV="1">
                <a:off x="3352801" y="4191000"/>
                <a:ext cx="1447800" cy="152401"/>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5" name="Straight Connector 64">
                <a:extLst>
                  <a:ext uri="{FF2B5EF4-FFF2-40B4-BE49-F238E27FC236}">
                    <a16:creationId xmlns:a16="http://schemas.microsoft.com/office/drawing/2014/main" id="{DE6BA059-E570-4540-AC50-EAD6A1D5B4A1}"/>
                  </a:ext>
                </a:extLst>
              </p:cNvPr>
              <p:cNvCxnSpPr/>
              <p:nvPr/>
            </p:nvCxnSpPr>
            <p:spPr>
              <a:xfrm flipH="1" flipV="1">
                <a:off x="3429000" y="3733800"/>
                <a:ext cx="304800" cy="228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6" name="Straight Connector 65">
                <a:extLst>
                  <a:ext uri="{FF2B5EF4-FFF2-40B4-BE49-F238E27FC236}">
                    <a16:creationId xmlns:a16="http://schemas.microsoft.com/office/drawing/2014/main" id="{4C095CE2-8596-4462-BFDF-2AEFCC94B695}"/>
                  </a:ext>
                </a:extLst>
              </p:cNvPr>
              <p:cNvCxnSpPr/>
              <p:nvPr/>
            </p:nvCxnSpPr>
            <p:spPr>
              <a:xfrm>
                <a:off x="3733800" y="3962400"/>
                <a:ext cx="1219200" cy="1752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7" name="Straight Connector 66">
                <a:extLst>
                  <a:ext uri="{FF2B5EF4-FFF2-40B4-BE49-F238E27FC236}">
                    <a16:creationId xmlns:a16="http://schemas.microsoft.com/office/drawing/2014/main" id="{D696CB7C-CC96-4162-A829-18BC9D66C6E9}"/>
                  </a:ext>
                </a:extLst>
              </p:cNvPr>
              <p:cNvCxnSpPr/>
              <p:nvPr/>
            </p:nvCxnSpPr>
            <p:spPr>
              <a:xfrm flipH="1" flipV="1">
                <a:off x="3429000" y="3733800"/>
                <a:ext cx="381000" cy="1797297"/>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8" name="Straight Connector 67">
                <a:extLst>
                  <a:ext uri="{FF2B5EF4-FFF2-40B4-BE49-F238E27FC236}">
                    <a16:creationId xmlns:a16="http://schemas.microsoft.com/office/drawing/2014/main" id="{7793922C-289C-411F-A357-CB6D77E2FE20}"/>
                  </a:ext>
                </a:extLst>
              </p:cNvPr>
              <p:cNvCxnSpPr/>
              <p:nvPr/>
            </p:nvCxnSpPr>
            <p:spPr>
              <a:xfrm flipV="1">
                <a:off x="4953000" y="5001552"/>
                <a:ext cx="1447800" cy="685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69" name="Straight Connector 68">
                <a:extLst>
                  <a:ext uri="{FF2B5EF4-FFF2-40B4-BE49-F238E27FC236}">
                    <a16:creationId xmlns:a16="http://schemas.microsoft.com/office/drawing/2014/main" id="{12D18A80-CE33-49FB-8CB9-31C7A1303FE8}"/>
                  </a:ext>
                </a:extLst>
              </p:cNvPr>
              <p:cNvCxnSpPr/>
              <p:nvPr/>
            </p:nvCxnSpPr>
            <p:spPr>
              <a:xfrm flipV="1">
                <a:off x="3810000" y="5418228"/>
                <a:ext cx="300037" cy="11287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70" name="Straight Connector 69">
                <a:extLst>
                  <a:ext uri="{FF2B5EF4-FFF2-40B4-BE49-F238E27FC236}">
                    <a16:creationId xmlns:a16="http://schemas.microsoft.com/office/drawing/2014/main" id="{512F4724-5B77-4BCC-A5EB-52AE5F9B8BAA}"/>
                  </a:ext>
                </a:extLst>
              </p:cNvPr>
              <p:cNvCxnSpPr/>
              <p:nvPr/>
            </p:nvCxnSpPr>
            <p:spPr>
              <a:xfrm flipV="1">
                <a:off x="4110037" y="5192307"/>
                <a:ext cx="1566863" cy="2300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71" name="Straight Connector 70">
                <a:extLst>
                  <a:ext uri="{FF2B5EF4-FFF2-40B4-BE49-F238E27FC236}">
                    <a16:creationId xmlns:a16="http://schemas.microsoft.com/office/drawing/2014/main" id="{9722F68B-429F-489D-AC51-323191ADC61E}"/>
                  </a:ext>
                </a:extLst>
              </p:cNvPr>
              <p:cNvCxnSpPr/>
              <p:nvPr/>
            </p:nvCxnSpPr>
            <p:spPr>
              <a:xfrm>
                <a:off x="4191000" y="6215905"/>
                <a:ext cx="2362200" cy="1086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72" name="Straight Connector 71">
                <a:extLst>
                  <a:ext uri="{FF2B5EF4-FFF2-40B4-BE49-F238E27FC236}">
                    <a16:creationId xmlns:a16="http://schemas.microsoft.com/office/drawing/2014/main" id="{92BBD434-82F3-4408-A2FA-39C25F7964A3}"/>
                  </a:ext>
                </a:extLst>
              </p:cNvPr>
              <p:cNvCxnSpPr/>
              <p:nvPr/>
            </p:nvCxnSpPr>
            <p:spPr>
              <a:xfrm>
                <a:off x="3810000" y="5531097"/>
                <a:ext cx="381000" cy="70105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73" name="Straight Arrow Connector 72">
                <a:extLst>
                  <a:ext uri="{FF2B5EF4-FFF2-40B4-BE49-F238E27FC236}">
                    <a16:creationId xmlns:a16="http://schemas.microsoft.com/office/drawing/2014/main" id="{ACA76F36-DCB5-48A3-9982-662DCBEACEBF}"/>
                  </a:ext>
                </a:extLst>
              </p:cNvPr>
              <p:cNvCxnSpPr/>
              <p:nvPr/>
            </p:nvCxnSpPr>
            <p:spPr>
              <a:xfrm flipV="1">
                <a:off x="2667000" y="3308872"/>
                <a:ext cx="6275563" cy="1592205"/>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3330A34-5EFA-4472-9050-C69A66B35E27}"/>
                  </a:ext>
                </a:extLst>
              </p:cNvPr>
              <p:cNvCxnSpPr>
                <a:cxnSpLocks/>
              </p:cNvCxnSpPr>
              <p:nvPr/>
            </p:nvCxnSpPr>
            <p:spPr>
              <a:xfrm>
                <a:off x="2266459" y="3176124"/>
                <a:ext cx="2908593" cy="3148475"/>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Oval 57">
              <a:extLst>
                <a:ext uri="{FF2B5EF4-FFF2-40B4-BE49-F238E27FC236}">
                  <a16:creationId xmlns:a16="http://schemas.microsoft.com/office/drawing/2014/main" id="{DC9D048D-D304-4A6E-9011-FD5EDD9BE6A3}"/>
                </a:ext>
              </a:extLst>
            </p:cNvPr>
            <p:cNvSpPr/>
            <p:nvPr/>
          </p:nvSpPr>
          <p:spPr>
            <a:xfrm rot="3138801">
              <a:off x="4519058" y="3489826"/>
              <a:ext cx="1393096" cy="693176"/>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A194006-B544-4DD4-9092-76F9DFBF640B}"/>
                </a:ext>
              </a:extLst>
            </p:cNvPr>
            <p:cNvSpPr/>
            <p:nvPr/>
          </p:nvSpPr>
          <p:spPr>
            <a:xfrm rot="6290833">
              <a:off x="5415845" y="4808951"/>
              <a:ext cx="905332" cy="571887"/>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004D2C0-3F49-4043-AA95-365282B80B94}"/>
                </a:ext>
              </a:extLst>
            </p:cNvPr>
            <p:cNvSpPr/>
            <p:nvPr/>
          </p:nvSpPr>
          <p:spPr>
            <a:xfrm rot="20534883">
              <a:off x="6629724" y="2453025"/>
              <a:ext cx="919550" cy="1474418"/>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9466B686-CDD3-41AB-B157-BC192D75853E}"/>
              </a:ext>
            </a:extLst>
          </p:cNvPr>
          <p:cNvSpPr txBox="1"/>
          <p:nvPr/>
        </p:nvSpPr>
        <p:spPr>
          <a:xfrm>
            <a:off x="9416468" y="4749300"/>
            <a:ext cx="2227331" cy="1508105"/>
          </a:xfrm>
          <a:prstGeom prst="rect">
            <a:avLst/>
          </a:prstGeom>
          <a:noFill/>
        </p:spPr>
        <p:txBody>
          <a:bodyPr wrap="square" rtlCol="0">
            <a:spAutoFit/>
          </a:bodyPr>
          <a:lstStyle/>
          <a:p>
            <a:r>
              <a:rPr lang="zh-CN" altLang="en-US" sz="2000" b="1" dirty="0"/>
              <a:t>概率模型</a:t>
            </a:r>
            <a:endParaRPr lang="en-CA" altLang="zh-CN" sz="2000" b="1" dirty="0"/>
          </a:p>
          <a:p>
            <a:pPr marL="342900" indent="-342900">
              <a:buFont typeface="Arial" panose="020B0604020202020204" pitchFamily="34" charset="0"/>
              <a:buChar char="•"/>
            </a:pPr>
            <a:r>
              <a:rPr lang="zh-CN" altLang="en-US" dirty="0"/>
              <a:t>出现频率 </a:t>
            </a:r>
            <a:r>
              <a:rPr lang="en-CA" altLang="zh-CN" dirty="0"/>
              <a:t>(Occurrence)</a:t>
            </a:r>
          </a:p>
          <a:p>
            <a:pPr marL="342900" indent="-342900">
              <a:buFont typeface="Arial" panose="020B0604020202020204" pitchFamily="34" charset="0"/>
              <a:buChar char="•"/>
            </a:pPr>
            <a:r>
              <a:rPr lang="zh-CN" altLang="en-US" dirty="0"/>
              <a:t>位置分布 </a:t>
            </a:r>
            <a:r>
              <a:rPr lang="en-CA" altLang="zh-CN" dirty="0"/>
              <a:t>(Distribution)</a:t>
            </a:r>
            <a:endParaRPr lang="en-CA" b="1" dirty="0">
              <a:solidFill>
                <a:srgbClr val="0476BD"/>
              </a:solidFill>
            </a:endParaRPr>
          </a:p>
        </p:txBody>
      </p:sp>
    </p:spTree>
    <p:extLst>
      <p:ext uri="{BB962C8B-B14F-4D97-AF65-F5344CB8AC3E}">
        <p14:creationId xmlns:p14="http://schemas.microsoft.com/office/powerpoint/2010/main" val="791496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6CEAC0-5253-457D-A185-151EE0E91729}"/>
              </a:ext>
            </a:extLst>
          </p:cNvPr>
          <p:cNvSpPr>
            <a:spLocks noGrp="1"/>
          </p:cNvSpPr>
          <p:nvPr>
            <p:ph idx="1"/>
          </p:nvPr>
        </p:nvSpPr>
        <p:spPr/>
        <p:txBody>
          <a:bodyPr/>
          <a:lstStyle/>
          <a:p>
            <a:r>
              <a:rPr lang="zh-CN" altLang="en-US" dirty="0"/>
              <a:t>输入：摆有大件家具的初始场景</a:t>
            </a:r>
            <a:endParaRPr lang="en-CA" dirty="0"/>
          </a:p>
          <a:p>
            <a:endParaRPr lang="en-CA" dirty="0"/>
          </a:p>
        </p:txBody>
      </p:sp>
      <p:sp>
        <p:nvSpPr>
          <p:cNvPr id="3" name="Slide Number Placeholder 2">
            <a:extLst>
              <a:ext uri="{FF2B5EF4-FFF2-40B4-BE49-F238E27FC236}">
                <a16:creationId xmlns:a16="http://schemas.microsoft.com/office/drawing/2014/main" id="{AAAC751A-1102-4A1E-BF6B-C4C19BE7AF4A}"/>
              </a:ext>
            </a:extLst>
          </p:cNvPr>
          <p:cNvSpPr>
            <a:spLocks noGrp="1"/>
          </p:cNvSpPr>
          <p:nvPr>
            <p:ph type="sldNum" sz="quarter" idx="12"/>
          </p:nvPr>
        </p:nvSpPr>
        <p:spPr/>
        <p:txBody>
          <a:bodyPr/>
          <a:lstStyle/>
          <a:p>
            <a:fld id="{9F58998E-2429-314E-B86C-A079AABAA7E0}" type="slidenum">
              <a:rPr lang="en-US" smtClean="0"/>
              <a:pPr/>
              <a:t>23</a:t>
            </a:fld>
            <a:endParaRPr lang="en-CA" dirty="0"/>
          </a:p>
        </p:txBody>
      </p:sp>
      <p:sp>
        <p:nvSpPr>
          <p:cNvPr id="4" name="Title 3">
            <a:extLst>
              <a:ext uri="{FF2B5EF4-FFF2-40B4-BE49-F238E27FC236}">
                <a16:creationId xmlns:a16="http://schemas.microsoft.com/office/drawing/2014/main" id="{2F2ADA92-4958-440C-BF9B-69BE031C7C21}"/>
              </a:ext>
            </a:extLst>
          </p:cNvPr>
          <p:cNvSpPr>
            <a:spLocks noGrp="1"/>
          </p:cNvSpPr>
          <p:nvPr>
            <p:ph type="title"/>
          </p:nvPr>
        </p:nvSpPr>
        <p:spPr/>
        <p:txBody>
          <a:bodyPr/>
          <a:lstStyle/>
          <a:p>
            <a:r>
              <a:rPr lang="zh-CN" altLang="en-US" dirty="0"/>
              <a:t>场景生成</a:t>
            </a:r>
            <a:endParaRPr lang="en-CA" dirty="0"/>
          </a:p>
        </p:txBody>
      </p:sp>
      <p:pic>
        <p:nvPicPr>
          <p:cNvPr id="5" name="Picture 4">
            <a:extLst>
              <a:ext uri="{FF2B5EF4-FFF2-40B4-BE49-F238E27FC236}">
                <a16:creationId xmlns:a16="http://schemas.microsoft.com/office/drawing/2014/main" id="{B9131797-0D96-4526-9ED7-E622A3738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8146" y="2009382"/>
            <a:ext cx="4007714" cy="3202831"/>
          </a:xfrm>
          <a:prstGeom prst="rect">
            <a:avLst/>
          </a:prstGeom>
        </p:spPr>
      </p:pic>
    </p:spTree>
    <p:extLst>
      <p:ext uri="{BB962C8B-B14F-4D97-AF65-F5344CB8AC3E}">
        <p14:creationId xmlns:p14="http://schemas.microsoft.com/office/powerpoint/2010/main" val="3641202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928E0-1AD7-4CE5-A264-384A7D8C2CA3}"/>
              </a:ext>
            </a:extLst>
          </p:cNvPr>
          <p:cNvSpPr>
            <a:spLocks noGrp="1"/>
          </p:cNvSpPr>
          <p:nvPr>
            <p:ph type="sldNum" sz="quarter" idx="12"/>
          </p:nvPr>
        </p:nvSpPr>
        <p:spPr/>
        <p:txBody>
          <a:bodyPr/>
          <a:lstStyle/>
          <a:p>
            <a:fld id="{9F58998E-2429-314E-B86C-A079AABAA7E0}" type="slidenum">
              <a:rPr lang="en-US" smtClean="0"/>
              <a:pPr/>
              <a:t>24</a:t>
            </a:fld>
            <a:endParaRPr lang="en-CA" dirty="0"/>
          </a:p>
        </p:txBody>
      </p:sp>
      <p:sp>
        <p:nvSpPr>
          <p:cNvPr id="4" name="Title 3">
            <a:extLst>
              <a:ext uri="{FF2B5EF4-FFF2-40B4-BE49-F238E27FC236}">
                <a16:creationId xmlns:a16="http://schemas.microsoft.com/office/drawing/2014/main" id="{7254C572-6985-4E30-AF5B-F81B1A4AA4EE}"/>
              </a:ext>
            </a:extLst>
          </p:cNvPr>
          <p:cNvSpPr>
            <a:spLocks noGrp="1"/>
          </p:cNvSpPr>
          <p:nvPr>
            <p:ph type="title"/>
          </p:nvPr>
        </p:nvSpPr>
        <p:spPr/>
        <p:txBody>
          <a:bodyPr/>
          <a:lstStyle/>
          <a:p>
            <a:r>
              <a:rPr lang="zh-CN" altLang="en-US" dirty="0"/>
              <a:t>动作序列生成</a:t>
            </a:r>
            <a:endParaRPr lang="en-CA" dirty="0"/>
          </a:p>
        </p:txBody>
      </p:sp>
      <p:grpSp>
        <p:nvGrpSpPr>
          <p:cNvPr id="5" name="Group 4">
            <a:extLst>
              <a:ext uri="{FF2B5EF4-FFF2-40B4-BE49-F238E27FC236}">
                <a16:creationId xmlns:a16="http://schemas.microsoft.com/office/drawing/2014/main" id="{0734F19D-39C8-4C65-9186-50C562619E67}"/>
              </a:ext>
            </a:extLst>
          </p:cNvPr>
          <p:cNvGrpSpPr/>
          <p:nvPr/>
        </p:nvGrpSpPr>
        <p:grpSpPr>
          <a:xfrm>
            <a:off x="6967045" y="2458609"/>
            <a:ext cx="2916359" cy="2578277"/>
            <a:chOff x="5443044" y="2458608"/>
            <a:chExt cx="2916359" cy="2578277"/>
          </a:xfrm>
        </p:grpSpPr>
        <p:pic>
          <p:nvPicPr>
            <p:cNvPr id="6" name="Picture 5">
              <a:extLst>
                <a:ext uri="{FF2B5EF4-FFF2-40B4-BE49-F238E27FC236}">
                  <a16:creationId xmlns:a16="http://schemas.microsoft.com/office/drawing/2014/main" id="{98F8F57D-E848-4385-95AE-841573DF290E}"/>
                </a:ext>
              </a:extLst>
            </p:cNvPr>
            <p:cNvPicPr>
              <a:picLocks noChangeAspect="1"/>
            </p:cNvPicPr>
            <p:nvPr/>
          </p:nvPicPr>
          <p:blipFill rotWithShape="1">
            <a:blip r:embed="rId3"/>
            <a:srcRect l="14359" t="7105" r="22336" b="7607"/>
            <a:stretch/>
          </p:blipFill>
          <p:spPr>
            <a:xfrm>
              <a:off x="7422310" y="4099791"/>
              <a:ext cx="937093" cy="937093"/>
            </a:xfrm>
            <a:prstGeom prst="ellipse">
              <a:avLst/>
            </a:prstGeom>
          </p:spPr>
        </p:pic>
        <p:sp>
          <p:nvSpPr>
            <p:cNvPr id="7" name="Oval 6">
              <a:extLst>
                <a:ext uri="{FF2B5EF4-FFF2-40B4-BE49-F238E27FC236}">
                  <a16:creationId xmlns:a16="http://schemas.microsoft.com/office/drawing/2014/main" id="{4B442FEF-C922-42D4-A263-85AA7FDC78BD}"/>
                </a:ext>
              </a:extLst>
            </p:cNvPr>
            <p:cNvSpPr/>
            <p:nvPr/>
          </p:nvSpPr>
          <p:spPr>
            <a:xfrm>
              <a:off x="7410660" y="4085962"/>
              <a:ext cx="948743" cy="950923"/>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C4854ED7-3426-4C12-AED3-D85735179FC7}"/>
                </a:ext>
              </a:extLst>
            </p:cNvPr>
            <p:cNvCxnSpPr/>
            <p:nvPr/>
          </p:nvCxnSpPr>
          <p:spPr>
            <a:xfrm>
              <a:off x="6356670" y="4545844"/>
              <a:ext cx="1062042" cy="20528"/>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89F25E32-9C5F-4D5A-91F7-8AD5AF5BB6AC}"/>
                </a:ext>
              </a:extLst>
            </p:cNvPr>
            <p:cNvCxnSpPr/>
            <p:nvPr/>
          </p:nvCxnSpPr>
          <p:spPr>
            <a:xfrm flipV="1">
              <a:off x="7889057" y="3392105"/>
              <a:ext cx="0" cy="707686"/>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 name="Connector: Curved 9">
              <a:extLst>
                <a:ext uri="{FF2B5EF4-FFF2-40B4-BE49-F238E27FC236}">
                  <a16:creationId xmlns:a16="http://schemas.microsoft.com/office/drawing/2014/main" id="{A7AE7FA2-4FD7-4B7C-B94F-F763FDD60D25}"/>
                </a:ext>
              </a:extLst>
            </p:cNvPr>
            <p:cNvCxnSpPr/>
            <p:nvPr/>
          </p:nvCxnSpPr>
          <p:spPr>
            <a:xfrm flipH="1">
              <a:off x="7889057" y="4566539"/>
              <a:ext cx="466748" cy="466748"/>
            </a:xfrm>
            <a:prstGeom prst="curvedConnector4">
              <a:avLst>
                <a:gd name="adj1" fmla="val -34125"/>
                <a:gd name="adj2" fmla="val 131282"/>
              </a:avLst>
            </a:prstGeom>
            <a:ln w="5715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F11C764-16EE-4EDD-9EBD-E6ADCCCE71A8}"/>
                </a:ext>
              </a:extLst>
            </p:cNvPr>
            <p:cNvPicPr>
              <a:picLocks noChangeAspect="1"/>
            </p:cNvPicPr>
            <p:nvPr/>
          </p:nvPicPr>
          <p:blipFill rotWithShape="1">
            <a:blip r:embed="rId4"/>
            <a:srcRect l="2486" t="13353" r="39704"/>
            <a:stretch/>
          </p:blipFill>
          <p:spPr>
            <a:xfrm>
              <a:off x="5443044" y="4097892"/>
              <a:ext cx="913626" cy="913626"/>
            </a:xfrm>
            <a:prstGeom prst="ellipse">
              <a:avLst/>
            </a:prstGeom>
          </p:spPr>
        </p:pic>
        <p:pic>
          <p:nvPicPr>
            <p:cNvPr id="12" name="Picture 11">
              <a:extLst>
                <a:ext uri="{FF2B5EF4-FFF2-40B4-BE49-F238E27FC236}">
                  <a16:creationId xmlns:a16="http://schemas.microsoft.com/office/drawing/2014/main" id="{077512BF-1ACA-4234-8F3A-A12836960D65}"/>
                </a:ext>
              </a:extLst>
            </p:cNvPr>
            <p:cNvPicPr>
              <a:picLocks noChangeAspect="1"/>
            </p:cNvPicPr>
            <p:nvPr/>
          </p:nvPicPr>
          <p:blipFill rotWithShape="1">
            <a:blip r:embed="rId5"/>
            <a:srcRect l="498" t="8984" r="11935" b="25341"/>
            <a:stretch/>
          </p:blipFill>
          <p:spPr>
            <a:xfrm>
              <a:off x="7418410" y="2458608"/>
              <a:ext cx="933496" cy="933496"/>
            </a:xfrm>
            <a:prstGeom prst="ellipse">
              <a:avLst/>
            </a:prstGeom>
          </p:spPr>
        </p:pic>
        <p:pic>
          <p:nvPicPr>
            <p:cNvPr id="13" name="Picture 12">
              <a:extLst>
                <a:ext uri="{FF2B5EF4-FFF2-40B4-BE49-F238E27FC236}">
                  <a16:creationId xmlns:a16="http://schemas.microsoft.com/office/drawing/2014/main" id="{8FB4C45E-92BB-4336-9450-82C91954137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5443505" y="2470774"/>
              <a:ext cx="921330" cy="921331"/>
            </a:xfrm>
            <a:prstGeom prst="ellipse">
              <a:avLst/>
            </a:prstGeom>
          </p:spPr>
        </p:pic>
        <p:cxnSp>
          <p:nvCxnSpPr>
            <p:cNvPr id="14" name="Straight Arrow Connector 13">
              <a:extLst>
                <a:ext uri="{FF2B5EF4-FFF2-40B4-BE49-F238E27FC236}">
                  <a16:creationId xmlns:a16="http://schemas.microsoft.com/office/drawing/2014/main" id="{E2BB2E3A-3CC1-4AE8-813A-F8D24BE334F4}"/>
                </a:ext>
              </a:extLst>
            </p:cNvPr>
            <p:cNvCxnSpPr>
              <a:stCxn id="13" idx="6"/>
            </p:cNvCxnSpPr>
            <p:nvPr/>
          </p:nvCxnSpPr>
          <p:spPr>
            <a:xfrm flipV="1">
              <a:off x="6364836" y="2925357"/>
              <a:ext cx="1057474" cy="608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FDB5F53-3ED2-4E57-9461-A179F4C798EA}"/>
                </a:ext>
              </a:extLst>
            </p:cNvPr>
            <p:cNvCxnSpPr>
              <a:endCxn id="13" idx="4"/>
            </p:cNvCxnSpPr>
            <p:nvPr/>
          </p:nvCxnSpPr>
          <p:spPr>
            <a:xfrm flipV="1">
              <a:off x="5901887" y="3392105"/>
              <a:ext cx="2284" cy="695524"/>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93729C87-5668-4BEB-83AF-35D40B86BEF4}"/>
                </a:ext>
              </a:extLst>
            </p:cNvPr>
            <p:cNvCxnSpPr/>
            <p:nvPr/>
          </p:nvCxnSpPr>
          <p:spPr>
            <a:xfrm flipV="1">
              <a:off x="7889057" y="3392105"/>
              <a:ext cx="0" cy="707686"/>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500A12A-A864-435A-B60D-E27AE02492F0}"/>
                </a:ext>
              </a:extLst>
            </p:cNvPr>
            <p:cNvCxnSpPr>
              <a:stCxn id="13" idx="5"/>
            </p:cNvCxnSpPr>
            <p:nvPr/>
          </p:nvCxnSpPr>
          <p:spPr>
            <a:xfrm>
              <a:off x="6229910" y="3257179"/>
              <a:ext cx="1329106" cy="979319"/>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38E815F-9CC5-4F90-BE0E-3FA7F9040176}"/>
                </a:ext>
              </a:extLst>
            </p:cNvPr>
            <p:cNvCxnSpPr/>
            <p:nvPr/>
          </p:nvCxnSpPr>
          <p:spPr>
            <a:xfrm flipV="1">
              <a:off x="6226010" y="3255398"/>
              <a:ext cx="1333005" cy="966487"/>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9" name="Connector: Curved 18">
              <a:extLst>
                <a:ext uri="{FF2B5EF4-FFF2-40B4-BE49-F238E27FC236}">
                  <a16:creationId xmlns:a16="http://schemas.microsoft.com/office/drawing/2014/main" id="{73F90DA9-E824-41E0-8446-63F3B535E612}"/>
                </a:ext>
              </a:extLst>
            </p:cNvPr>
            <p:cNvCxnSpPr>
              <a:stCxn id="13" idx="2"/>
              <a:endCxn id="13" idx="0"/>
            </p:cNvCxnSpPr>
            <p:nvPr/>
          </p:nvCxnSpPr>
          <p:spPr>
            <a:xfrm rot="10800000" flipH="1">
              <a:off x="5443504" y="2470776"/>
              <a:ext cx="460666" cy="460666"/>
            </a:xfrm>
            <a:prstGeom prst="curvedConnector4">
              <a:avLst>
                <a:gd name="adj1" fmla="val -50903"/>
                <a:gd name="adj2" fmla="val 14610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Connector: Curved 19">
              <a:extLst>
                <a:ext uri="{FF2B5EF4-FFF2-40B4-BE49-F238E27FC236}">
                  <a16:creationId xmlns:a16="http://schemas.microsoft.com/office/drawing/2014/main" id="{79FB2510-4262-473C-B3F2-D5E9B7E313CD}"/>
                </a:ext>
              </a:extLst>
            </p:cNvPr>
            <p:cNvCxnSpPr/>
            <p:nvPr/>
          </p:nvCxnSpPr>
          <p:spPr>
            <a:xfrm rot="5400000" flipH="1">
              <a:off x="5443505" y="4546009"/>
              <a:ext cx="458382" cy="458381"/>
            </a:xfrm>
            <a:prstGeom prst="curvedConnector4">
              <a:avLst>
                <a:gd name="adj1" fmla="val -37644"/>
                <a:gd name="adj2" fmla="val 12606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Connector: Curved 20">
              <a:extLst>
                <a:ext uri="{FF2B5EF4-FFF2-40B4-BE49-F238E27FC236}">
                  <a16:creationId xmlns:a16="http://schemas.microsoft.com/office/drawing/2014/main" id="{C3074F3E-0C5A-44AC-9E68-7B6D8CF4B19A}"/>
                </a:ext>
              </a:extLst>
            </p:cNvPr>
            <p:cNvCxnSpPr/>
            <p:nvPr/>
          </p:nvCxnSpPr>
          <p:spPr>
            <a:xfrm rot="16200000" flipH="1">
              <a:off x="7889057" y="2458609"/>
              <a:ext cx="466748" cy="466748"/>
            </a:xfrm>
            <a:prstGeom prst="curvedConnector4">
              <a:avLst>
                <a:gd name="adj1" fmla="val -34125"/>
                <a:gd name="adj2" fmla="val 145500"/>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22" name="Picture 21">
            <a:extLst>
              <a:ext uri="{FF2B5EF4-FFF2-40B4-BE49-F238E27FC236}">
                <a16:creationId xmlns:a16="http://schemas.microsoft.com/office/drawing/2014/main" id="{6770A86D-7F79-4B9B-8B6F-8340B413041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2730785" y="5373826"/>
            <a:ext cx="921330" cy="921331"/>
          </a:xfrm>
          <a:prstGeom prst="ellipse">
            <a:avLst/>
          </a:prstGeom>
        </p:spPr>
      </p:pic>
      <p:pic>
        <p:nvPicPr>
          <p:cNvPr id="23" name="Picture 22">
            <a:extLst>
              <a:ext uri="{FF2B5EF4-FFF2-40B4-BE49-F238E27FC236}">
                <a16:creationId xmlns:a16="http://schemas.microsoft.com/office/drawing/2014/main" id="{FF21A7AB-3962-434F-87FB-097057E8CAC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4171831" y="5373826"/>
            <a:ext cx="921330" cy="921331"/>
          </a:xfrm>
          <a:prstGeom prst="ellipse">
            <a:avLst/>
          </a:prstGeom>
        </p:spPr>
      </p:pic>
      <p:pic>
        <p:nvPicPr>
          <p:cNvPr id="24" name="Picture 23">
            <a:extLst>
              <a:ext uri="{FF2B5EF4-FFF2-40B4-BE49-F238E27FC236}">
                <a16:creationId xmlns:a16="http://schemas.microsoft.com/office/drawing/2014/main" id="{53E86035-E2E0-4E12-84DD-53FFC2AD6864}"/>
              </a:ext>
            </a:extLst>
          </p:cNvPr>
          <p:cNvPicPr>
            <a:picLocks noChangeAspect="1"/>
          </p:cNvPicPr>
          <p:nvPr/>
        </p:nvPicPr>
        <p:blipFill rotWithShape="1">
          <a:blip r:embed="rId5"/>
          <a:srcRect l="498" t="8984" r="11935" b="25341"/>
          <a:stretch/>
        </p:blipFill>
        <p:spPr>
          <a:xfrm>
            <a:off x="5612877" y="5361660"/>
            <a:ext cx="933496" cy="933496"/>
          </a:xfrm>
          <a:prstGeom prst="ellipse">
            <a:avLst/>
          </a:prstGeom>
        </p:spPr>
      </p:pic>
      <p:pic>
        <p:nvPicPr>
          <p:cNvPr id="25" name="Picture 24">
            <a:extLst>
              <a:ext uri="{FF2B5EF4-FFF2-40B4-BE49-F238E27FC236}">
                <a16:creationId xmlns:a16="http://schemas.microsoft.com/office/drawing/2014/main" id="{03ACCA4D-8B74-477D-BFE5-2B105FA7940C}"/>
              </a:ext>
            </a:extLst>
          </p:cNvPr>
          <p:cNvPicPr>
            <a:picLocks noChangeAspect="1"/>
          </p:cNvPicPr>
          <p:nvPr/>
        </p:nvPicPr>
        <p:blipFill rotWithShape="1">
          <a:blip r:embed="rId4"/>
          <a:srcRect l="2486" t="13353" r="39704"/>
          <a:stretch/>
        </p:blipFill>
        <p:spPr>
          <a:xfrm>
            <a:off x="7066089" y="5381530"/>
            <a:ext cx="913626" cy="913626"/>
          </a:xfrm>
          <a:prstGeom prst="ellipse">
            <a:avLst/>
          </a:prstGeom>
        </p:spPr>
      </p:pic>
      <p:pic>
        <p:nvPicPr>
          <p:cNvPr id="26" name="Picture 25">
            <a:extLst>
              <a:ext uri="{FF2B5EF4-FFF2-40B4-BE49-F238E27FC236}">
                <a16:creationId xmlns:a16="http://schemas.microsoft.com/office/drawing/2014/main" id="{34741A0E-4B1A-487E-BE7A-8AB119A297C6}"/>
              </a:ext>
            </a:extLst>
          </p:cNvPr>
          <p:cNvPicPr>
            <a:picLocks noChangeAspect="1"/>
          </p:cNvPicPr>
          <p:nvPr/>
        </p:nvPicPr>
        <p:blipFill rotWithShape="1">
          <a:blip r:embed="rId4"/>
          <a:srcRect l="2486" t="13353" r="39704"/>
          <a:stretch/>
        </p:blipFill>
        <p:spPr>
          <a:xfrm>
            <a:off x="8499431" y="5381530"/>
            <a:ext cx="913626" cy="913626"/>
          </a:xfrm>
          <a:prstGeom prst="ellipse">
            <a:avLst/>
          </a:prstGeom>
        </p:spPr>
      </p:pic>
      <p:sp>
        <p:nvSpPr>
          <p:cNvPr id="27" name="Isosceles Triangle 26">
            <a:extLst>
              <a:ext uri="{FF2B5EF4-FFF2-40B4-BE49-F238E27FC236}">
                <a16:creationId xmlns:a16="http://schemas.microsoft.com/office/drawing/2014/main" id="{269CC507-700D-44BE-8601-6A8EC7BAD36C}"/>
              </a:ext>
            </a:extLst>
          </p:cNvPr>
          <p:cNvSpPr/>
          <p:nvPr/>
        </p:nvSpPr>
        <p:spPr>
          <a:xfrm rot="5400000">
            <a:off x="3734594"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Isosceles Triangle 27">
            <a:extLst>
              <a:ext uri="{FF2B5EF4-FFF2-40B4-BE49-F238E27FC236}">
                <a16:creationId xmlns:a16="http://schemas.microsoft.com/office/drawing/2014/main" id="{6615AE78-0EC6-4D9C-916E-98B2CBE4F6CF}"/>
              </a:ext>
            </a:extLst>
          </p:cNvPr>
          <p:cNvSpPr/>
          <p:nvPr/>
        </p:nvSpPr>
        <p:spPr>
          <a:xfrm rot="5400000">
            <a:off x="5174522"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Isosceles Triangle 28">
            <a:extLst>
              <a:ext uri="{FF2B5EF4-FFF2-40B4-BE49-F238E27FC236}">
                <a16:creationId xmlns:a16="http://schemas.microsoft.com/office/drawing/2014/main" id="{4A9BFEE4-00C0-4159-BDC7-87593E1EDCDE}"/>
              </a:ext>
            </a:extLst>
          </p:cNvPr>
          <p:cNvSpPr/>
          <p:nvPr/>
        </p:nvSpPr>
        <p:spPr>
          <a:xfrm rot="5400000">
            <a:off x="6614450"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Isosceles Triangle 29">
            <a:extLst>
              <a:ext uri="{FF2B5EF4-FFF2-40B4-BE49-F238E27FC236}">
                <a16:creationId xmlns:a16="http://schemas.microsoft.com/office/drawing/2014/main" id="{B3D0F0FC-1AC1-436A-A3E9-B603505DF83E}"/>
              </a:ext>
            </a:extLst>
          </p:cNvPr>
          <p:cNvSpPr/>
          <p:nvPr/>
        </p:nvSpPr>
        <p:spPr>
          <a:xfrm rot="5400000">
            <a:off x="8054377"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3F947FA5-3059-4A3A-AB8B-85CCFF0130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2370" y="2009382"/>
            <a:ext cx="4007714" cy="3202831"/>
          </a:xfrm>
          <a:prstGeom prst="rect">
            <a:avLst/>
          </a:prstGeom>
        </p:spPr>
      </p:pic>
      <p:sp>
        <p:nvSpPr>
          <p:cNvPr id="2" name="Content Placeholder 1">
            <a:extLst>
              <a:ext uri="{FF2B5EF4-FFF2-40B4-BE49-F238E27FC236}">
                <a16:creationId xmlns:a16="http://schemas.microsoft.com/office/drawing/2014/main" id="{F695A996-7631-4046-B264-0D1F01DFA65B}"/>
              </a:ext>
            </a:extLst>
          </p:cNvPr>
          <p:cNvSpPr>
            <a:spLocks noGrp="1"/>
          </p:cNvSpPr>
          <p:nvPr>
            <p:ph idx="1"/>
          </p:nvPr>
        </p:nvSpPr>
        <p:spPr/>
        <p:txBody>
          <a:bodyPr>
            <a:normAutofit/>
          </a:bodyPr>
          <a:lstStyle/>
          <a:p>
            <a:r>
              <a:rPr lang="zh-CN" altLang="en-US" sz="2000" dirty="0"/>
              <a:t>根据输入物体，对可能发生的动作，建立动作图 </a:t>
            </a:r>
            <a:r>
              <a:rPr lang="en-CA" altLang="zh-CN" sz="2000" dirty="0"/>
              <a:t>(Action graph)</a:t>
            </a:r>
          </a:p>
          <a:p>
            <a:r>
              <a:rPr lang="zh-CN" altLang="en-US" sz="2000" dirty="0"/>
              <a:t>序列生成：假设动作序列为马尔科夫序列 </a:t>
            </a:r>
            <a:r>
              <a:rPr lang="en-CA" altLang="zh-CN" sz="2000" dirty="0"/>
              <a:t>(Markov Chain)</a:t>
            </a:r>
            <a:r>
              <a:rPr lang="zh-CN" altLang="en-US" sz="2000" dirty="0"/>
              <a:t>，即下一步动作只与当前动作相关</a:t>
            </a:r>
            <a:endParaRPr lang="en-CA" sz="2000" dirty="0"/>
          </a:p>
        </p:txBody>
      </p:sp>
    </p:spTree>
    <p:extLst>
      <p:ext uri="{BB962C8B-B14F-4D97-AF65-F5344CB8AC3E}">
        <p14:creationId xmlns:p14="http://schemas.microsoft.com/office/powerpoint/2010/main" val="268222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50"/>
                                        <p:tgtEl>
                                          <p:spTgt spid="22"/>
                                        </p:tgtEl>
                                      </p:cBhvr>
                                    </p:animEffect>
                                  </p:childTnLst>
                                </p:cTn>
                              </p:par>
                            </p:childTnLst>
                          </p:cTn>
                        </p:par>
                        <p:par>
                          <p:cTn id="13" fill="hold">
                            <p:stCondLst>
                              <p:cond delay="15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50"/>
                                        <p:tgtEl>
                                          <p:spTgt spid="27"/>
                                        </p:tgtEl>
                                      </p:cBhvr>
                                    </p:animEffect>
                                  </p:childTnLst>
                                </p:cTn>
                              </p:par>
                            </p:childTnLst>
                          </p:cTn>
                        </p:par>
                        <p:par>
                          <p:cTn id="17" fill="hold">
                            <p:stCondLst>
                              <p:cond delay="300"/>
                            </p:stCondLst>
                            <p:childTnLst>
                              <p:par>
                                <p:cTn id="18" presetID="10"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50"/>
                                        <p:tgtEl>
                                          <p:spTgt spid="23"/>
                                        </p:tgtEl>
                                      </p:cBhvr>
                                    </p:animEffect>
                                  </p:childTnLst>
                                </p:cTn>
                              </p:par>
                            </p:childTnLst>
                          </p:cTn>
                        </p:par>
                        <p:par>
                          <p:cTn id="21" fill="hold">
                            <p:stCondLst>
                              <p:cond delay="450"/>
                            </p:stCondLst>
                            <p:childTnLst>
                              <p:par>
                                <p:cTn id="22" presetID="10" presetClass="entr" presetSubtype="0" fill="hold" grpId="0"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50"/>
                                        <p:tgtEl>
                                          <p:spTgt spid="28"/>
                                        </p:tgtEl>
                                      </p:cBhvr>
                                    </p:animEffect>
                                  </p:childTnLst>
                                </p:cTn>
                              </p:par>
                            </p:childTnLst>
                          </p:cTn>
                        </p:par>
                        <p:par>
                          <p:cTn id="25" fill="hold">
                            <p:stCondLst>
                              <p:cond delay="6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50"/>
                                        <p:tgtEl>
                                          <p:spTgt spid="24"/>
                                        </p:tgtEl>
                                      </p:cBhvr>
                                    </p:animEffect>
                                  </p:childTnLst>
                                </p:cTn>
                              </p:par>
                            </p:childTnLst>
                          </p:cTn>
                        </p:par>
                        <p:par>
                          <p:cTn id="29" fill="hold">
                            <p:stCondLst>
                              <p:cond delay="750"/>
                            </p:stCondLst>
                            <p:childTnLst>
                              <p:par>
                                <p:cTn id="30" presetID="10" presetClass="entr" presetSubtype="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150"/>
                                        <p:tgtEl>
                                          <p:spTgt spid="29"/>
                                        </p:tgtEl>
                                      </p:cBhvr>
                                    </p:animEffect>
                                  </p:childTnLst>
                                </p:cTn>
                              </p:par>
                            </p:childTnLst>
                          </p:cTn>
                        </p:par>
                        <p:par>
                          <p:cTn id="33" fill="hold">
                            <p:stCondLst>
                              <p:cond delay="9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50"/>
                                        <p:tgtEl>
                                          <p:spTgt spid="25"/>
                                        </p:tgtEl>
                                      </p:cBhvr>
                                    </p:animEffect>
                                  </p:childTnLst>
                                </p:cTn>
                              </p:par>
                            </p:childTnLst>
                          </p:cTn>
                        </p:par>
                        <p:par>
                          <p:cTn id="37" fill="hold">
                            <p:stCondLst>
                              <p:cond delay="105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50"/>
                                        <p:tgtEl>
                                          <p:spTgt spid="30"/>
                                        </p:tgtEl>
                                      </p:cBhvr>
                                    </p:animEffect>
                                  </p:childTnLst>
                                </p:cTn>
                              </p:par>
                            </p:childTnLst>
                          </p:cTn>
                        </p:par>
                        <p:par>
                          <p:cTn id="41" fill="hold">
                            <p:stCondLst>
                              <p:cond delay="1200"/>
                            </p:stCondLst>
                            <p:childTnLst>
                              <p:par>
                                <p:cTn id="42" presetID="10" presetClass="entr" presetSubtype="0"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p:txBody>
          <a:bodyPr/>
          <a:lstStyle/>
          <a:p>
            <a:fld id="{9F58998E-2429-314E-B86C-A079AABAA7E0}" type="slidenum">
              <a:rPr lang="en-US" smtClean="0"/>
              <a:t>25</a:t>
            </a:fld>
            <a:endParaRPr lang="en-US" dirty="0"/>
          </a:p>
        </p:txBody>
      </p:sp>
      <p:sp>
        <p:nvSpPr>
          <p:cNvPr id="3" name="Title 2"/>
          <p:cNvSpPr>
            <a:spLocks noGrp="1"/>
          </p:cNvSpPr>
          <p:nvPr>
            <p:ph type="title"/>
          </p:nvPr>
        </p:nvSpPr>
        <p:spPr/>
        <p:txBody>
          <a:bodyPr/>
          <a:lstStyle/>
          <a:p>
            <a:r>
              <a:rPr lang="zh-CN" altLang="en-US" dirty="0"/>
              <a:t>结果：基于动作的场景生成</a:t>
            </a:r>
            <a:endParaRPr lang="en-US" dirty="0"/>
          </a:p>
        </p:txBody>
      </p:sp>
      <p:pic>
        <p:nvPicPr>
          <p:cNvPr id="5" name="frame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374" y="1168447"/>
            <a:ext cx="5232400" cy="4181559"/>
          </a:xfrm>
          <a:prstGeom prst="rect">
            <a:avLst/>
          </a:prstGeom>
        </p:spPr>
      </p:pic>
      <p:pic>
        <p:nvPicPr>
          <p:cNvPr id="6" name="frame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2417" y="1171396"/>
            <a:ext cx="5228428" cy="4178385"/>
          </a:xfrm>
          <a:prstGeom prst="rect">
            <a:avLst/>
          </a:prstGeom>
        </p:spPr>
      </p:pic>
      <p:pic>
        <p:nvPicPr>
          <p:cNvPr id="7" name="frame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2417" y="1171396"/>
            <a:ext cx="5228428" cy="4178385"/>
          </a:xfrm>
          <a:prstGeom prst="rect">
            <a:avLst/>
          </a:prstGeom>
        </p:spPr>
      </p:pic>
      <p:pic>
        <p:nvPicPr>
          <p:cNvPr id="8" name="frame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2417" y="1171396"/>
            <a:ext cx="5228428" cy="4178385"/>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10430" t="17778" r="12243" b="21544"/>
          <a:stretch/>
        </p:blipFill>
        <p:spPr>
          <a:xfrm>
            <a:off x="4171831" y="5373826"/>
            <a:ext cx="921330" cy="921331"/>
          </a:xfrm>
          <a:prstGeom prst="ellipse">
            <a:avLst/>
          </a:prstGeom>
        </p:spPr>
      </p:pic>
      <p:pic>
        <p:nvPicPr>
          <p:cNvPr id="10" name="Picture 9"/>
          <p:cNvPicPr>
            <a:picLocks noChangeAspect="1"/>
          </p:cNvPicPr>
          <p:nvPr/>
        </p:nvPicPr>
        <p:blipFill rotWithShape="1">
          <a:blip r:embed="rId8"/>
          <a:srcRect l="498" t="8984" r="11935" b="25341"/>
          <a:stretch/>
        </p:blipFill>
        <p:spPr>
          <a:xfrm>
            <a:off x="5612877" y="5361660"/>
            <a:ext cx="933496" cy="933496"/>
          </a:xfrm>
          <a:prstGeom prst="ellipse">
            <a:avLst/>
          </a:prstGeom>
        </p:spPr>
      </p:pic>
      <p:pic>
        <p:nvPicPr>
          <p:cNvPr id="11" name="Picture 10"/>
          <p:cNvPicPr>
            <a:picLocks noChangeAspect="1"/>
          </p:cNvPicPr>
          <p:nvPr/>
        </p:nvPicPr>
        <p:blipFill rotWithShape="1">
          <a:blip r:embed="rId9"/>
          <a:srcRect l="2486" t="13353" r="39704"/>
          <a:stretch/>
        </p:blipFill>
        <p:spPr>
          <a:xfrm>
            <a:off x="7066089" y="5381530"/>
            <a:ext cx="913626" cy="913626"/>
          </a:xfrm>
          <a:prstGeom prst="ellipse">
            <a:avLst/>
          </a:prstGeom>
        </p:spPr>
      </p:pic>
      <p:sp>
        <p:nvSpPr>
          <p:cNvPr id="12" name="Isosceles Triangle 11"/>
          <p:cNvSpPr/>
          <p:nvPr/>
        </p:nvSpPr>
        <p:spPr>
          <a:xfrm rot="5400000">
            <a:off x="5174522"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Isosceles Triangle 12"/>
          <p:cNvSpPr/>
          <p:nvPr/>
        </p:nvSpPr>
        <p:spPr>
          <a:xfrm rot="5400000">
            <a:off x="6614450"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TextBox 14"/>
          <p:cNvSpPr txBox="1"/>
          <p:nvPr/>
        </p:nvSpPr>
        <p:spPr>
          <a:xfrm>
            <a:off x="1882814" y="1077956"/>
            <a:ext cx="2569358" cy="584775"/>
          </a:xfrm>
          <a:prstGeom prst="rect">
            <a:avLst/>
          </a:prstGeom>
          <a:noFill/>
        </p:spPr>
        <p:txBody>
          <a:bodyPr wrap="none" rtlCol="0">
            <a:spAutoFit/>
          </a:bodyPr>
          <a:lstStyle/>
          <a:p>
            <a:r>
              <a:rPr lang="en-US" sz="3200" b="1" dirty="0"/>
              <a:t>Use computer</a:t>
            </a:r>
          </a:p>
        </p:txBody>
      </p:sp>
      <p:sp>
        <p:nvSpPr>
          <p:cNvPr id="16" name="TextBox 15"/>
          <p:cNvSpPr txBox="1"/>
          <p:nvPr/>
        </p:nvSpPr>
        <p:spPr>
          <a:xfrm>
            <a:off x="1882815" y="1077956"/>
            <a:ext cx="2016065" cy="584775"/>
          </a:xfrm>
          <a:prstGeom prst="rect">
            <a:avLst/>
          </a:prstGeom>
          <a:noFill/>
        </p:spPr>
        <p:txBody>
          <a:bodyPr wrap="none" rtlCol="0">
            <a:spAutoFit/>
          </a:bodyPr>
          <a:lstStyle/>
          <a:p>
            <a:r>
              <a:rPr lang="en-US" sz="3200" b="1" dirty="0"/>
              <a:t>Use laptop</a:t>
            </a:r>
          </a:p>
        </p:txBody>
      </p:sp>
      <p:sp>
        <p:nvSpPr>
          <p:cNvPr id="17" name="TextBox 16"/>
          <p:cNvSpPr txBox="1"/>
          <p:nvPr/>
        </p:nvSpPr>
        <p:spPr>
          <a:xfrm>
            <a:off x="1882814" y="1077956"/>
            <a:ext cx="1925976" cy="584775"/>
          </a:xfrm>
          <a:prstGeom prst="rect">
            <a:avLst/>
          </a:prstGeom>
          <a:noFill/>
        </p:spPr>
        <p:txBody>
          <a:bodyPr wrap="none" rtlCol="0">
            <a:spAutoFit/>
          </a:bodyPr>
          <a:lstStyle/>
          <a:p>
            <a:r>
              <a:rPr lang="en-US" sz="3200" b="1" dirty="0"/>
              <a:t>Eat dinner</a:t>
            </a:r>
          </a:p>
        </p:txBody>
      </p:sp>
      <p:sp>
        <p:nvSpPr>
          <p:cNvPr id="18" name="TextBox 17"/>
          <p:cNvSpPr txBox="1"/>
          <p:nvPr/>
        </p:nvSpPr>
        <p:spPr>
          <a:xfrm>
            <a:off x="1882814" y="1064680"/>
            <a:ext cx="2252540" cy="584775"/>
          </a:xfrm>
          <a:prstGeom prst="rect">
            <a:avLst/>
          </a:prstGeom>
          <a:noFill/>
        </p:spPr>
        <p:txBody>
          <a:bodyPr wrap="none" rtlCol="0">
            <a:spAutoFit/>
          </a:bodyPr>
          <a:lstStyle/>
          <a:p>
            <a:r>
              <a:rPr lang="en-US" sz="3200" b="1" dirty="0"/>
              <a:t>Initial Scene</a:t>
            </a:r>
          </a:p>
        </p:txBody>
      </p:sp>
    </p:spTree>
    <p:extLst>
      <p:ext uri="{BB962C8B-B14F-4D97-AF65-F5344CB8AC3E}">
        <p14:creationId xmlns:p14="http://schemas.microsoft.com/office/powerpoint/2010/main" val="141892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 presetClass="exit"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10" presetClass="entr" presetSubtype="0" fill="hold" nodeType="after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par>
                                <p:cTn id="17" presetID="1" presetClass="exit" presetSubtype="0" fill="hold" grpId="1" nodeType="withEffect">
                                  <p:stCondLst>
                                    <p:cond delay="1000"/>
                                  </p:stCondLst>
                                  <p:childTnLst>
                                    <p:set>
                                      <p:cBhvr>
                                        <p:cTn id="18" dur="1" fill="hold">
                                          <p:stCondLst>
                                            <p:cond delay="0"/>
                                          </p:stCondLst>
                                        </p:cTn>
                                        <p:tgtEl>
                                          <p:spTgt spid="15"/>
                                        </p:tgtEl>
                                        <p:attrNameLst>
                                          <p:attrName>style.visibility</p:attrName>
                                        </p:attrNameLst>
                                      </p:cBhvr>
                                      <p:to>
                                        <p:strVal val="hidden"/>
                                      </p:to>
                                    </p:set>
                                  </p:childTnLst>
                                </p:cTn>
                              </p:par>
                              <p:par>
                                <p:cTn id="19" presetID="10" presetClass="entr" presetSubtype="0" fill="hold" grpId="0" nodeType="withEffect">
                                  <p:stCondLst>
                                    <p:cond delay="10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3000"/>
                            </p:stCondLst>
                            <p:childTnLst>
                              <p:par>
                                <p:cTn id="23" presetID="10" presetClass="entr" presetSubtype="0" fill="hold" nodeType="after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1" presetClass="exit" presetSubtype="0" fill="hold" grpId="1" nodeType="withEffect">
                                  <p:stCondLst>
                                    <p:cond delay="1000"/>
                                  </p:stCondLst>
                                  <p:childTnLst>
                                    <p:set>
                                      <p:cBhvr>
                                        <p:cTn id="27" dur="1" fill="hold">
                                          <p:stCondLst>
                                            <p:cond delay="0"/>
                                          </p:stCondLst>
                                        </p:cTn>
                                        <p:tgtEl>
                                          <p:spTgt spid="16"/>
                                        </p:tgtEl>
                                        <p:attrNameLst>
                                          <p:attrName>style.visibility</p:attrName>
                                        </p:attrNameLst>
                                      </p:cBhvr>
                                      <p:to>
                                        <p:strVal val="hidden"/>
                                      </p:to>
                                    </p:set>
                                  </p:childTnLst>
                                </p:cTn>
                              </p:par>
                              <p:par>
                                <p:cTn id="28" presetID="10" presetClass="entr" presetSubtype="0" fill="hold" grpId="0" nodeType="withEffect">
                                  <p:stCondLst>
                                    <p:cond delay="10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F58998E-2429-314E-B86C-A079AABAA7E0}" type="slidenum">
              <a:rPr lang="en-US" smtClean="0"/>
              <a:pPr/>
              <a:t>26</a:t>
            </a:fld>
            <a:endParaRPr lang="en-US" dirty="0"/>
          </a:p>
        </p:txBody>
      </p:sp>
      <p:sp>
        <p:nvSpPr>
          <p:cNvPr id="3" name="Title 2"/>
          <p:cNvSpPr>
            <a:spLocks noGrp="1"/>
          </p:cNvSpPr>
          <p:nvPr>
            <p:ph type="title"/>
          </p:nvPr>
        </p:nvSpPr>
        <p:spPr/>
        <p:txBody>
          <a:bodyPr/>
          <a:lstStyle/>
          <a:p>
            <a:r>
              <a:rPr lang="zh-CN" altLang="en-US" dirty="0"/>
              <a:t>结果：基于动作的场景生成</a:t>
            </a:r>
            <a:endParaRPr lang="en-US" dirty="0"/>
          </a:p>
        </p:txBody>
      </p:sp>
      <p:sp>
        <p:nvSpPr>
          <p:cNvPr id="15" name="TextBox 14"/>
          <p:cNvSpPr txBox="1"/>
          <p:nvPr/>
        </p:nvSpPr>
        <p:spPr>
          <a:xfrm>
            <a:off x="2397304" y="1131834"/>
            <a:ext cx="2222083" cy="584775"/>
          </a:xfrm>
          <a:prstGeom prst="rect">
            <a:avLst/>
          </a:prstGeom>
          <a:noFill/>
        </p:spPr>
        <p:txBody>
          <a:bodyPr wrap="none" rtlCol="0">
            <a:spAutoFit/>
          </a:bodyPr>
          <a:lstStyle/>
          <a:p>
            <a:r>
              <a:rPr lang="en-US" sz="3200" b="1" dirty="0"/>
              <a:t>Initial scene</a:t>
            </a:r>
          </a:p>
        </p:txBody>
      </p:sp>
      <p:sp>
        <p:nvSpPr>
          <p:cNvPr id="18" name="TextBox 17"/>
          <p:cNvSpPr txBox="1"/>
          <p:nvPr/>
        </p:nvSpPr>
        <p:spPr>
          <a:xfrm>
            <a:off x="2397304" y="1131834"/>
            <a:ext cx="2877519" cy="584775"/>
          </a:xfrm>
          <a:prstGeom prst="rect">
            <a:avLst/>
          </a:prstGeom>
          <a:noFill/>
        </p:spPr>
        <p:txBody>
          <a:bodyPr wrap="none" rtlCol="0">
            <a:spAutoFit/>
          </a:bodyPr>
          <a:lstStyle/>
          <a:p>
            <a:r>
              <a:rPr lang="en-US" sz="3200" b="1" dirty="0"/>
              <a:t>After 15 actions</a:t>
            </a:r>
          </a:p>
        </p:txBody>
      </p:sp>
      <p:pic>
        <p:nvPicPr>
          <p:cNvPr id="5" name="p0"/>
          <p:cNvPicPr>
            <a:picLocks noChangeAspect="1"/>
          </p:cNvPicPr>
          <p:nvPr/>
        </p:nvPicPr>
        <p:blipFill>
          <a:blip r:embed="rId3"/>
          <a:stretch>
            <a:fillRect/>
          </a:stretch>
        </p:blipFill>
        <p:spPr>
          <a:xfrm>
            <a:off x="1882743" y="1565242"/>
            <a:ext cx="8468991" cy="4680000"/>
          </a:xfrm>
          <a:prstGeom prst="rect">
            <a:avLst/>
          </a:prstGeom>
        </p:spPr>
      </p:pic>
      <p:pic>
        <p:nvPicPr>
          <p:cNvPr id="9" name="Picture 8"/>
          <p:cNvPicPr>
            <a:picLocks noChangeAspect="1"/>
          </p:cNvPicPr>
          <p:nvPr/>
        </p:nvPicPr>
        <p:blipFill>
          <a:blip r:embed="rId4"/>
          <a:stretch>
            <a:fillRect/>
          </a:stretch>
        </p:blipFill>
        <p:spPr>
          <a:xfrm>
            <a:off x="1882741" y="1565242"/>
            <a:ext cx="8468992" cy="4680000"/>
          </a:xfrm>
          <a:prstGeom prst="rect">
            <a:avLst/>
          </a:prstGeom>
        </p:spPr>
      </p:pic>
    </p:spTree>
    <p:extLst>
      <p:ext uri="{BB962C8B-B14F-4D97-AF65-F5344CB8AC3E}">
        <p14:creationId xmlns:p14="http://schemas.microsoft.com/office/powerpoint/2010/main" val="309887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60C3165-DDF6-4B24-8E90-EC18839818E2}"/>
              </a:ext>
            </a:extLst>
          </p:cNvPr>
          <p:cNvSpPr txBox="1"/>
          <p:nvPr/>
        </p:nvSpPr>
        <p:spPr>
          <a:xfrm>
            <a:off x="1101368" y="4632053"/>
            <a:ext cx="10515599" cy="1138773"/>
          </a:xfrm>
          <a:prstGeom prst="rect">
            <a:avLst/>
          </a:prstGeom>
          <a:noFill/>
        </p:spPr>
        <p:txBody>
          <a:bodyPr wrap="square" rtlCol="0">
            <a:spAutoFit/>
          </a:bodyPr>
          <a:lstStyle/>
          <a:p>
            <a:r>
              <a:rPr lang="en-CA" altLang="zh-CN" sz="2200" b="1" dirty="0"/>
              <a:t>Language-Driven Synthesis of 3D Scenes from Scene Databases</a:t>
            </a:r>
          </a:p>
          <a:p>
            <a:r>
              <a:rPr lang="en-CA" sz="2200" i="1" dirty="0"/>
              <a:t>[</a:t>
            </a:r>
            <a:r>
              <a:rPr lang="en-CA" sz="2400" b="1" i="1" dirty="0"/>
              <a:t>Ma</a:t>
            </a:r>
            <a:r>
              <a:rPr lang="en-CA" sz="2400" i="1" dirty="0"/>
              <a:t> et al., ACM Transactions on Graphics (</a:t>
            </a:r>
            <a:r>
              <a:rPr lang="en-CA" sz="2400" i="1" dirty="0" err="1"/>
              <a:t>Siggraph</a:t>
            </a:r>
            <a:r>
              <a:rPr lang="en-CA" sz="2400" i="1" dirty="0"/>
              <a:t> Asia 2018)</a:t>
            </a:r>
            <a:r>
              <a:rPr lang="en-CA" sz="2200" i="1" dirty="0"/>
              <a:t>]</a:t>
            </a:r>
          </a:p>
          <a:p>
            <a:r>
              <a:rPr lang="en-CA" sz="2200" dirty="0"/>
              <a:t>(Collaborated with researchers from Stanford, Adobe Research and Google)</a:t>
            </a:r>
          </a:p>
        </p:txBody>
      </p:sp>
      <p:sp>
        <p:nvSpPr>
          <p:cNvPr id="2" name="Title 1">
            <a:extLst>
              <a:ext uri="{FF2B5EF4-FFF2-40B4-BE49-F238E27FC236}">
                <a16:creationId xmlns:a16="http://schemas.microsoft.com/office/drawing/2014/main" id="{DF0531FB-070C-470C-B825-7087CA536423}"/>
              </a:ext>
            </a:extLst>
          </p:cNvPr>
          <p:cNvSpPr>
            <a:spLocks noGrp="1"/>
          </p:cNvSpPr>
          <p:nvPr>
            <p:ph type="title"/>
          </p:nvPr>
        </p:nvSpPr>
        <p:spPr/>
        <p:txBody>
          <a:bodyPr/>
          <a:lstStyle/>
          <a:p>
            <a:r>
              <a:rPr lang="zh-CN" altLang="en-US" b="1" dirty="0"/>
              <a:t>语言</a:t>
            </a:r>
            <a:r>
              <a:rPr lang="zh-CN" altLang="en-US" sz="3600" b="1" dirty="0"/>
              <a:t>驱动的场景生成</a:t>
            </a:r>
            <a:endParaRPr lang="en-CA" dirty="0"/>
          </a:p>
        </p:txBody>
      </p:sp>
      <p:sp>
        <p:nvSpPr>
          <p:cNvPr id="4" name="Slide Number Placeholder 3">
            <a:extLst>
              <a:ext uri="{FF2B5EF4-FFF2-40B4-BE49-F238E27FC236}">
                <a16:creationId xmlns:a16="http://schemas.microsoft.com/office/drawing/2014/main" id="{1C86B408-7C64-4469-9A3C-29AEDCC8FE74}"/>
              </a:ext>
            </a:extLst>
          </p:cNvPr>
          <p:cNvSpPr>
            <a:spLocks noGrp="1"/>
          </p:cNvSpPr>
          <p:nvPr>
            <p:ph type="sldNum" sz="quarter" idx="12"/>
          </p:nvPr>
        </p:nvSpPr>
        <p:spPr/>
        <p:txBody>
          <a:bodyPr/>
          <a:lstStyle/>
          <a:p>
            <a:fld id="{9F58998E-2429-314E-B86C-A079AABAA7E0}" type="slidenum">
              <a:rPr lang="en-US" smtClean="0"/>
              <a:pPr/>
              <a:t>27</a:t>
            </a:fld>
            <a:endParaRPr lang="en-CA" dirty="0"/>
          </a:p>
        </p:txBody>
      </p:sp>
      <p:pic>
        <p:nvPicPr>
          <p:cNvPr id="17" name="Picture 16">
            <a:extLst>
              <a:ext uri="{FF2B5EF4-FFF2-40B4-BE49-F238E27FC236}">
                <a16:creationId xmlns:a16="http://schemas.microsoft.com/office/drawing/2014/main" id="{9E94FFEB-9D57-4C8C-B55B-885C9C96E613}"/>
              </a:ext>
            </a:extLst>
          </p:cNvPr>
          <p:cNvPicPr>
            <a:picLocks noChangeAspect="1"/>
          </p:cNvPicPr>
          <p:nvPr/>
        </p:nvPicPr>
        <p:blipFill>
          <a:blip r:embed="rId2"/>
          <a:stretch>
            <a:fillRect/>
          </a:stretch>
        </p:blipFill>
        <p:spPr>
          <a:xfrm>
            <a:off x="448310" y="2185499"/>
            <a:ext cx="2456256" cy="2085441"/>
          </a:xfrm>
          <a:prstGeom prst="rect">
            <a:avLst/>
          </a:prstGeom>
        </p:spPr>
      </p:pic>
      <p:pic>
        <p:nvPicPr>
          <p:cNvPr id="20" name="Picture 19">
            <a:extLst>
              <a:ext uri="{FF2B5EF4-FFF2-40B4-BE49-F238E27FC236}">
                <a16:creationId xmlns:a16="http://schemas.microsoft.com/office/drawing/2014/main" id="{4FAEE0BA-876A-4417-BF3A-E5BFE879D297}"/>
              </a:ext>
            </a:extLst>
          </p:cNvPr>
          <p:cNvPicPr>
            <a:picLocks noChangeAspect="1"/>
          </p:cNvPicPr>
          <p:nvPr/>
        </p:nvPicPr>
        <p:blipFill>
          <a:blip r:embed="rId3"/>
          <a:stretch>
            <a:fillRect/>
          </a:stretch>
        </p:blipFill>
        <p:spPr>
          <a:xfrm>
            <a:off x="3365945" y="2164198"/>
            <a:ext cx="2993223" cy="2085442"/>
          </a:xfrm>
          <a:prstGeom prst="rect">
            <a:avLst/>
          </a:prstGeom>
        </p:spPr>
      </p:pic>
      <p:grpSp>
        <p:nvGrpSpPr>
          <p:cNvPr id="21" name="Group 20">
            <a:extLst>
              <a:ext uri="{FF2B5EF4-FFF2-40B4-BE49-F238E27FC236}">
                <a16:creationId xmlns:a16="http://schemas.microsoft.com/office/drawing/2014/main" id="{4632C209-2D5C-4FD2-8566-902B901C42ED}"/>
              </a:ext>
            </a:extLst>
          </p:cNvPr>
          <p:cNvGrpSpPr/>
          <p:nvPr/>
        </p:nvGrpSpPr>
        <p:grpSpPr>
          <a:xfrm>
            <a:off x="6784626" y="2199321"/>
            <a:ext cx="2232372" cy="2064140"/>
            <a:chOff x="6554239" y="2007800"/>
            <a:chExt cx="2232372" cy="2064140"/>
          </a:xfrm>
        </p:grpSpPr>
        <p:pic>
          <p:nvPicPr>
            <p:cNvPr id="22" name="Picture 21">
              <a:extLst>
                <a:ext uri="{FF2B5EF4-FFF2-40B4-BE49-F238E27FC236}">
                  <a16:creationId xmlns:a16="http://schemas.microsoft.com/office/drawing/2014/main" id="{BDA35808-5DE7-41D6-ADFC-0D5EC0BB96A3}"/>
                </a:ext>
              </a:extLst>
            </p:cNvPr>
            <p:cNvPicPr>
              <a:picLocks noChangeAspect="1"/>
            </p:cNvPicPr>
            <p:nvPr/>
          </p:nvPicPr>
          <p:blipFill>
            <a:blip r:embed="rId4"/>
            <a:stretch>
              <a:fillRect/>
            </a:stretch>
          </p:blipFill>
          <p:spPr>
            <a:xfrm>
              <a:off x="6825502" y="2517179"/>
              <a:ext cx="1689847" cy="1554761"/>
            </a:xfrm>
            <a:prstGeom prst="rect">
              <a:avLst/>
            </a:prstGeom>
          </p:spPr>
        </p:pic>
        <p:sp>
          <p:nvSpPr>
            <p:cNvPr id="23" name="Rectangle 22">
              <a:extLst>
                <a:ext uri="{FF2B5EF4-FFF2-40B4-BE49-F238E27FC236}">
                  <a16:creationId xmlns:a16="http://schemas.microsoft.com/office/drawing/2014/main" id="{85C1C19B-52BE-440F-86CF-F4EF33826930}"/>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pic>
        <p:nvPicPr>
          <p:cNvPr id="25" name="Picture 2">
            <a:extLst>
              <a:ext uri="{FF2B5EF4-FFF2-40B4-BE49-F238E27FC236}">
                <a16:creationId xmlns:a16="http://schemas.microsoft.com/office/drawing/2014/main" id="{2D789832-186B-45F6-B214-FC7678F840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734" y="2147792"/>
            <a:ext cx="2093880" cy="209388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2CAE33B-8D7E-4DCD-83A2-6AEEE4BFA7F4}"/>
              </a:ext>
            </a:extLst>
          </p:cNvPr>
          <p:cNvSpPr/>
          <p:nvPr/>
        </p:nvSpPr>
        <p:spPr>
          <a:xfrm>
            <a:off x="9288260" y="2007910"/>
            <a:ext cx="2722038"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F49166A0-53C1-4311-93B0-714E098243B2}"/>
              </a:ext>
            </a:extLst>
          </p:cNvPr>
          <p:cNvSpPr/>
          <p:nvPr/>
        </p:nvSpPr>
        <p:spPr>
          <a:xfrm>
            <a:off x="181702" y="2014428"/>
            <a:ext cx="6331662"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74226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C687-DCEF-44CF-9D2D-873BF6EDF3A9}"/>
              </a:ext>
            </a:extLst>
          </p:cNvPr>
          <p:cNvSpPr>
            <a:spLocks noGrp="1"/>
          </p:cNvSpPr>
          <p:nvPr>
            <p:ph type="title"/>
          </p:nvPr>
        </p:nvSpPr>
        <p:spPr/>
        <p:txBody>
          <a:bodyPr/>
          <a:lstStyle/>
          <a:p>
            <a:r>
              <a:rPr lang="zh-CN" altLang="en-US" dirty="0"/>
              <a:t>基于语言的场景生成 </a:t>
            </a:r>
            <a:r>
              <a:rPr lang="en-CA" altLang="zh-CN" dirty="0"/>
              <a:t>(</a:t>
            </a:r>
            <a:r>
              <a:rPr lang="en-CA" dirty="0"/>
              <a:t>Text2Scene)</a:t>
            </a:r>
          </a:p>
        </p:txBody>
      </p:sp>
      <p:sp>
        <p:nvSpPr>
          <p:cNvPr id="3" name="Content Placeholder 2">
            <a:extLst>
              <a:ext uri="{FF2B5EF4-FFF2-40B4-BE49-F238E27FC236}">
                <a16:creationId xmlns:a16="http://schemas.microsoft.com/office/drawing/2014/main" id="{85683C35-DDEC-4C43-8A3D-E8296CD1E6C3}"/>
              </a:ext>
            </a:extLst>
          </p:cNvPr>
          <p:cNvSpPr>
            <a:spLocks noGrp="1"/>
          </p:cNvSpPr>
          <p:nvPr>
            <p:ph idx="1"/>
          </p:nvPr>
        </p:nvSpPr>
        <p:spPr/>
        <p:txBody>
          <a:bodyPr/>
          <a:lstStyle/>
          <a:p>
            <a:r>
              <a:rPr lang="zh-CN" altLang="en-US" dirty="0"/>
              <a:t>目标：将语言文字转化为三维场景</a:t>
            </a:r>
            <a:endParaRPr lang="en-CA" altLang="zh-CN" dirty="0"/>
          </a:p>
          <a:p>
            <a:r>
              <a:rPr lang="zh-CN" altLang="en-US" dirty="0"/>
              <a:t>优点：易于被新手接受，具有较强的可控性 </a:t>
            </a:r>
            <a:r>
              <a:rPr lang="en-CA" altLang="zh-CN" dirty="0"/>
              <a:t>(</a:t>
            </a:r>
            <a:r>
              <a:rPr lang="en-CA" altLang="zh-CN" dirty="0">
                <a:solidFill>
                  <a:schemeClr val="accent4"/>
                </a:solidFill>
              </a:rPr>
              <a:t>Controllable</a:t>
            </a:r>
            <a:r>
              <a:rPr lang="en-CA" altLang="zh-CN" dirty="0"/>
              <a:t>)</a:t>
            </a:r>
          </a:p>
          <a:p>
            <a:endParaRPr lang="en-CA" altLang="zh-CN" dirty="0"/>
          </a:p>
          <a:p>
            <a:endParaRPr lang="en-CA" dirty="0"/>
          </a:p>
        </p:txBody>
      </p:sp>
      <p:sp>
        <p:nvSpPr>
          <p:cNvPr id="4" name="Slide Number Placeholder 3">
            <a:extLst>
              <a:ext uri="{FF2B5EF4-FFF2-40B4-BE49-F238E27FC236}">
                <a16:creationId xmlns:a16="http://schemas.microsoft.com/office/drawing/2014/main" id="{EA1E6B1F-CC55-45C2-B3D9-30DFA1891DEC}"/>
              </a:ext>
            </a:extLst>
          </p:cNvPr>
          <p:cNvSpPr>
            <a:spLocks noGrp="1"/>
          </p:cNvSpPr>
          <p:nvPr>
            <p:ph type="sldNum" sz="quarter" idx="12"/>
          </p:nvPr>
        </p:nvSpPr>
        <p:spPr/>
        <p:txBody>
          <a:bodyPr/>
          <a:lstStyle/>
          <a:p>
            <a:fld id="{9F58998E-2429-314E-B86C-A079AABAA7E0}" type="slidenum">
              <a:rPr lang="en-US" smtClean="0"/>
              <a:pPr/>
              <a:t>28</a:t>
            </a:fld>
            <a:endParaRPr lang="en-CA" dirty="0"/>
          </a:p>
        </p:txBody>
      </p:sp>
      <p:sp>
        <p:nvSpPr>
          <p:cNvPr id="5" name="TextBox 4">
            <a:extLst>
              <a:ext uri="{FF2B5EF4-FFF2-40B4-BE49-F238E27FC236}">
                <a16:creationId xmlns:a16="http://schemas.microsoft.com/office/drawing/2014/main" id="{4377536E-F3C8-4EEB-A8D9-51157C08D591}"/>
              </a:ext>
            </a:extLst>
          </p:cNvPr>
          <p:cNvSpPr txBox="1"/>
          <p:nvPr/>
        </p:nvSpPr>
        <p:spPr>
          <a:xfrm>
            <a:off x="2099566" y="3588429"/>
            <a:ext cx="3161545" cy="954107"/>
          </a:xfrm>
          <a:prstGeom prst="rect">
            <a:avLst/>
          </a:prstGeom>
          <a:noFill/>
        </p:spPr>
        <p:txBody>
          <a:bodyPr wrap="square" rtlCol="0">
            <a:spAutoFit/>
          </a:bodyPr>
          <a:lstStyle/>
          <a:p>
            <a:r>
              <a:rPr lang="en-CA" sz="2800" b="1" i="1" dirty="0">
                <a:latin typeface="Open Sans"/>
              </a:rPr>
              <a:t>There is a desk and a chair</a:t>
            </a:r>
          </a:p>
        </p:txBody>
      </p:sp>
      <p:sp>
        <p:nvSpPr>
          <p:cNvPr id="6" name="Arrow: Right 5">
            <a:extLst>
              <a:ext uri="{FF2B5EF4-FFF2-40B4-BE49-F238E27FC236}">
                <a16:creationId xmlns:a16="http://schemas.microsoft.com/office/drawing/2014/main" id="{6B9CE195-EF8D-4C4E-A0A8-47FD90D24ACA}"/>
              </a:ext>
            </a:extLst>
          </p:cNvPr>
          <p:cNvSpPr/>
          <p:nvPr/>
        </p:nvSpPr>
        <p:spPr>
          <a:xfrm>
            <a:off x="5638156" y="3985188"/>
            <a:ext cx="511214" cy="5573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336BCDCA-8379-458E-AFF9-A638E574DF46}"/>
              </a:ext>
            </a:extLst>
          </p:cNvPr>
          <p:cNvPicPr>
            <a:picLocks noChangeAspect="1"/>
          </p:cNvPicPr>
          <p:nvPr/>
        </p:nvPicPr>
        <p:blipFill>
          <a:blip r:embed="rId2"/>
          <a:stretch>
            <a:fillRect/>
          </a:stretch>
        </p:blipFill>
        <p:spPr>
          <a:xfrm>
            <a:off x="6813658" y="2893879"/>
            <a:ext cx="4187864" cy="2853389"/>
          </a:xfrm>
          <a:prstGeom prst="rect">
            <a:avLst/>
          </a:prstGeom>
        </p:spPr>
      </p:pic>
    </p:spTree>
    <p:extLst>
      <p:ext uri="{BB962C8B-B14F-4D97-AF65-F5344CB8AC3E}">
        <p14:creationId xmlns:p14="http://schemas.microsoft.com/office/powerpoint/2010/main" val="4031937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D45DF4-49B5-4C9E-ABBC-92E294807C82}"/>
              </a:ext>
            </a:extLst>
          </p:cNvPr>
          <p:cNvSpPr>
            <a:spLocks noGrp="1"/>
          </p:cNvSpPr>
          <p:nvPr>
            <p:ph type="title"/>
          </p:nvPr>
        </p:nvSpPr>
        <p:spPr/>
        <p:txBody>
          <a:bodyPr>
            <a:normAutofit/>
          </a:bodyPr>
          <a:lstStyle/>
          <a:p>
            <a:r>
              <a:rPr lang="en-CA" dirty="0"/>
              <a:t>Text2Scene</a:t>
            </a:r>
            <a:r>
              <a:rPr lang="zh-CN" altLang="en-US" dirty="0"/>
              <a:t>相关工作</a:t>
            </a:r>
            <a:endParaRPr lang="en-CA" dirty="0"/>
          </a:p>
        </p:txBody>
      </p:sp>
      <p:sp>
        <p:nvSpPr>
          <p:cNvPr id="3" name="Slide Number Placeholder 2">
            <a:extLst>
              <a:ext uri="{FF2B5EF4-FFF2-40B4-BE49-F238E27FC236}">
                <a16:creationId xmlns:a16="http://schemas.microsoft.com/office/drawing/2014/main" id="{3F49D1A3-A457-4F24-AEA3-70792F9EAF80}"/>
              </a:ext>
            </a:extLst>
          </p:cNvPr>
          <p:cNvSpPr>
            <a:spLocks noGrp="1"/>
          </p:cNvSpPr>
          <p:nvPr>
            <p:ph type="sldNum" sz="quarter" idx="12"/>
          </p:nvPr>
        </p:nvSpPr>
        <p:spPr/>
        <p:txBody>
          <a:bodyPr/>
          <a:lstStyle/>
          <a:p>
            <a:fld id="{9F58998E-2429-314E-B86C-A079AABAA7E0}" type="slidenum">
              <a:rPr lang="en-US" smtClean="0"/>
              <a:pPr/>
              <a:t>29</a:t>
            </a:fld>
            <a:endParaRPr lang="en-CA" dirty="0"/>
          </a:p>
        </p:txBody>
      </p:sp>
      <p:grpSp>
        <p:nvGrpSpPr>
          <p:cNvPr id="9" name="Group 8">
            <a:extLst>
              <a:ext uri="{FF2B5EF4-FFF2-40B4-BE49-F238E27FC236}">
                <a16:creationId xmlns:a16="http://schemas.microsoft.com/office/drawing/2014/main" id="{E8B75171-4D8B-4632-8E2F-3CEB8DC5F380}"/>
              </a:ext>
            </a:extLst>
          </p:cNvPr>
          <p:cNvGrpSpPr/>
          <p:nvPr/>
        </p:nvGrpSpPr>
        <p:grpSpPr>
          <a:xfrm>
            <a:off x="1794516" y="1307225"/>
            <a:ext cx="9711684" cy="1646245"/>
            <a:chOff x="570687" y="1359612"/>
            <a:chExt cx="9711684" cy="1646245"/>
          </a:xfrm>
        </p:grpSpPr>
        <p:sp>
          <p:nvSpPr>
            <p:cNvPr id="5" name="Rectangle 4">
              <a:extLst>
                <a:ext uri="{FF2B5EF4-FFF2-40B4-BE49-F238E27FC236}">
                  <a16:creationId xmlns:a16="http://schemas.microsoft.com/office/drawing/2014/main" id="{71CC851B-8ACD-46A7-A8E5-82211C462065}"/>
                </a:ext>
              </a:extLst>
            </p:cNvPr>
            <p:cNvSpPr/>
            <p:nvPr/>
          </p:nvSpPr>
          <p:spPr>
            <a:xfrm>
              <a:off x="570687" y="1521015"/>
              <a:ext cx="3064559" cy="1323439"/>
            </a:xfrm>
            <a:prstGeom prst="rect">
              <a:avLst/>
            </a:prstGeom>
          </p:spPr>
          <p:txBody>
            <a:bodyPr wrap="square">
              <a:spAutoFit/>
            </a:bodyPr>
            <a:lstStyle/>
            <a:p>
              <a:r>
                <a:rPr lang="en-CA" sz="1600" i="1" dirty="0">
                  <a:solidFill>
                    <a:srgbClr val="000000"/>
                  </a:solidFill>
                  <a:latin typeface="TimesNewRomanPS-ItalicMT"/>
                </a:rPr>
                <a:t>“The lawn mower is 5 feet tall. John pushes the lawn mower. The cat is 5 feet behind John. The cat is 10 feet tall”</a:t>
              </a:r>
              <a:r>
                <a:rPr lang="en-CA" sz="1600" dirty="0"/>
                <a:t> </a:t>
              </a:r>
              <a:br>
                <a:rPr lang="en-CA" sz="1600" dirty="0"/>
              </a:br>
              <a:endParaRPr lang="en-CA" sz="1600" dirty="0"/>
            </a:p>
          </p:txBody>
        </p:sp>
        <p:pic>
          <p:nvPicPr>
            <p:cNvPr id="6" name="Picture 5">
              <a:extLst>
                <a:ext uri="{FF2B5EF4-FFF2-40B4-BE49-F238E27FC236}">
                  <a16:creationId xmlns:a16="http://schemas.microsoft.com/office/drawing/2014/main" id="{E9E0073E-1465-45BB-BC57-72AC5DDA4326}"/>
                </a:ext>
              </a:extLst>
            </p:cNvPr>
            <p:cNvPicPr>
              <a:picLocks noChangeAspect="1"/>
            </p:cNvPicPr>
            <p:nvPr/>
          </p:nvPicPr>
          <p:blipFill>
            <a:blip r:embed="rId3"/>
            <a:stretch>
              <a:fillRect/>
            </a:stretch>
          </p:blipFill>
          <p:spPr>
            <a:xfrm>
              <a:off x="4212000" y="1359612"/>
              <a:ext cx="2172614" cy="1646245"/>
            </a:xfrm>
            <a:prstGeom prst="rect">
              <a:avLst/>
            </a:prstGeom>
          </p:spPr>
        </p:pic>
        <p:sp>
          <p:nvSpPr>
            <p:cNvPr id="7" name="Arrow: Right 6">
              <a:extLst>
                <a:ext uri="{FF2B5EF4-FFF2-40B4-BE49-F238E27FC236}">
                  <a16:creationId xmlns:a16="http://schemas.microsoft.com/office/drawing/2014/main" id="{B89CF96D-58CA-48AE-8B01-59EA573DC08D}"/>
                </a:ext>
              </a:extLst>
            </p:cNvPr>
            <p:cNvSpPr/>
            <p:nvPr/>
          </p:nvSpPr>
          <p:spPr>
            <a:xfrm>
              <a:off x="3669769" y="1825677"/>
              <a:ext cx="327503" cy="3570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68A177B5-0196-4EF9-988A-A5B40E109EAE}"/>
                </a:ext>
              </a:extLst>
            </p:cNvPr>
            <p:cNvSpPr/>
            <p:nvPr/>
          </p:nvSpPr>
          <p:spPr>
            <a:xfrm>
              <a:off x="6489445" y="1618897"/>
              <a:ext cx="3792926" cy="1015663"/>
            </a:xfrm>
            <a:prstGeom prst="rect">
              <a:avLst/>
            </a:prstGeom>
          </p:spPr>
          <p:txBody>
            <a:bodyPr wrap="square">
              <a:spAutoFit/>
            </a:bodyPr>
            <a:lstStyle/>
            <a:p>
              <a:r>
                <a:rPr lang="zh-CN" altLang="en-US" sz="2000" b="1" dirty="0"/>
                <a:t>根据物体的大小和空间位置描述生成场景</a:t>
              </a:r>
              <a:endParaRPr lang="en-CA" sz="2000" dirty="0"/>
            </a:p>
            <a:p>
              <a:r>
                <a:rPr lang="en-CA" sz="2000" dirty="0" err="1"/>
                <a:t>WordsEye</a:t>
              </a:r>
              <a:r>
                <a:rPr lang="en-CA" sz="2000" dirty="0"/>
                <a:t> [Coyne et al. 2001]</a:t>
              </a:r>
            </a:p>
          </p:txBody>
        </p:sp>
      </p:grpSp>
      <p:sp>
        <p:nvSpPr>
          <p:cNvPr id="19" name="TextBox 18">
            <a:extLst>
              <a:ext uri="{FF2B5EF4-FFF2-40B4-BE49-F238E27FC236}">
                <a16:creationId xmlns:a16="http://schemas.microsoft.com/office/drawing/2014/main" id="{0970B2A3-E3DD-4DD8-9BD3-A17A63EF2997}"/>
              </a:ext>
            </a:extLst>
          </p:cNvPr>
          <p:cNvSpPr txBox="1"/>
          <p:nvPr/>
        </p:nvSpPr>
        <p:spPr>
          <a:xfrm>
            <a:off x="1542853" y="5067022"/>
            <a:ext cx="4428199" cy="1328023"/>
          </a:xfrm>
          <a:prstGeom prst="roundRect">
            <a:avLst/>
          </a:prstGeom>
          <a:solidFill>
            <a:schemeClr val="accent6">
              <a:lumMod val="20000"/>
              <a:lumOff val="80000"/>
            </a:schemeClr>
          </a:solidFill>
          <a:ln w="19050">
            <a:solidFill>
              <a:schemeClr val="accent6">
                <a:lumMod val="60000"/>
                <a:lumOff val="40000"/>
              </a:schemeClr>
            </a:solidFill>
          </a:ln>
        </p:spPr>
        <p:txBody>
          <a:bodyPr wrap="square">
            <a:spAutoFit/>
          </a:bodyPr>
          <a:lstStyle/>
          <a:p>
            <a:r>
              <a:rPr lang="zh-CN" altLang="en-US" sz="2400" b="1" dirty="0">
                <a:solidFill>
                  <a:srgbClr val="FF0000"/>
                </a:solidFill>
              </a:rPr>
              <a:t>缺点</a:t>
            </a:r>
            <a:endParaRPr lang="en-CA"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对场景内容需要复杂的描述</a:t>
            </a:r>
            <a:endParaRPr lang="en-CA" altLang="zh-CN" sz="2400" b="1" dirty="0">
              <a:solidFill>
                <a:srgbClr val="FF0000"/>
              </a:solidFill>
            </a:endParaRPr>
          </a:p>
          <a:p>
            <a:pPr marL="342900" indent="-342900">
              <a:buFont typeface="Arial" panose="020B0604020202020204" pitchFamily="34" charset="0"/>
              <a:buChar char="•"/>
            </a:pPr>
            <a:r>
              <a:rPr lang="zh-CN" altLang="en-US" sz="2400" b="1" dirty="0">
                <a:solidFill>
                  <a:srgbClr val="FF0000"/>
                </a:solidFill>
              </a:rPr>
              <a:t>仅能生成简单的场景</a:t>
            </a:r>
            <a:endParaRPr lang="en-CA" sz="2400" b="1" dirty="0">
              <a:solidFill>
                <a:srgbClr val="FF0000"/>
              </a:solidFill>
            </a:endParaRPr>
          </a:p>
        </p:txBody>
      </p:sp>
      <p:sp>
        <p:nvSpPr>
          <p:cNvPr id="20" name="TextBox 19">
            <a:extLst>
              <a:ext uri="{FF2B5EF4-FFF2-40B4-BE49-F238E27FC236}">
                <a16:creationId xmlns:a16="http://schemas.microsoft.com/office/drawing/2014/main" id="{C608433D-3509-4A92-AE89-84BD90D3EF06}"/>
              </a:ext>
            </a:extLst>
          </p:cNvPr>
          <p:cNvSpPr txBox="1"/>
          <p:nvPr/>
        </p:nvSpPr>
        <p:spPr>
          <a:xfrm>
            <a:off x="6399874" y="5067022"/>
            <a:ext cx="5106326" cy="1328023"/>
          </a:xfrm>
          <a:prstGeom prst="roundRect">
            <a:avLst/>
          </a:prstGeom>
          <a:solidFill>
            <a:schemeClr val="accent2">
              <a:lumMod val="20000"/>
              <a:lumOff val="80000"/>
            </a:schemeClr>
          </a:solidFill>
          <a:ln w="19050">
            <a:solidFill>
              <a:schemeClr val="accent2">
                <a:lumMod val="40000"/>
                <a:lumOff val="60000"/>
              </a:schemeClr>
            </a:solidFill>
          </a:ln>
        </p:spPr>
        <p:txBody>
          <a:bodyPr wrap="square">
            <a:spAutoFit/>
          </a:bodyPr>
          <a:lstStyle/>
          <a:p>
            <a:r>
              <a:rPr lang="zh-CN" altLang="en-US" sz="2400" b="1" dirty="0">
                <a:solidFill>
                  <a:srgbClr val="7030A0"/>
                </a:solidFill>
              </a:rPr>
              <a:t>问题：</a:t>
            </a:r>
            <a:endParaRPr lang="en-CA" altLang="zh-CN" sz="2400" b="1" dirty="0">
              <a:solidFill>
                <a:srgbClr val="7030A0"/>
              </a:solidFill>
            </a:endParaRPr>
          </a:p>
          <a:p>
            <a:pPr marL="342900" indent="-342900">
              <a:buFont typeface="Arial" panose="020B0604020202020204" pitchFamily="34" charset="0"/>
              <a:buChar char="•"/>
            </a:pPr>
            <a:r>
              <a:rPr lang="zh-CN" altLang="en-US" sz="2400" b="1" dirty="0">
                <a:solidFill>
                  <a:srgbClr val="7030A0"/>
                </a:solidFill>
              </a:rPr>
              <a:t>如何使用简单语言生成复杂场景？</a:t>
            </a:r>
            <a:endParaRPr lang="en-CA" altLang="zh-CN" sz="2400" b="1" dirty="0">
              <a:solidFill>
                <a:srgbClr val="7030A0"/>
              </a:solidFill>
            </a:endParaRPr>
          </a:p>
          <a:p>
            <a:pPr marL="342900" indent="-342900">
              <a:buFont typeface="Arial" panose="020B0604020202020204" pitchFamily="34" charset="0"/>
              <a:buChar char="•"/>
            </a:pPr>
            <a:r>
              <a:rPr lang="zh-CN" altLang="en-US" sz="2400" b="1" dirty="0">
                <a:solidFill>
                  <a:srgbClr val="7030A0"/>
                </a:solidFill>
              </a:rPr>
              <a:t>如何解决自然语言的歧义性</a:t>
            </a:r>
            <a:r>
              <a:rPr lang="en-US" altLang="zh-CN" sz="2400" b="1" dirty="0">
                <a:solidFill>
                  <a:srgbClr val="7030A0"/>
                </a:solidFill>
              </a:rPr>
              <a:t>?</a:t>
            </a:r>
          </a:p>
        </p:txBody>
      </p:sp>
      <p:pic>
        <p:nvPicPr>
          <p:cNvPr id="21" name="Picture 20">
            <a:extLst>
              <a:ext uri="{FF2B5EF4-FFF2-40B4-BE49-F238E27FC236}">
                <a16:creationId xmlns:a16="http://schemas.microsoft.com/office/drawing/2014/main" id="{E9421A72-239B-496B-80E4-EE644D993699}"/>
              </a:ext>
            </a:extLst>
          </p:cNvPr>
          <p:cNvPicPr>
            <a:picLocks noChangeAspect="1"/>
          </p:cNvPicPr>
          <p:nvPr/>
        </p:nvPicPr>
        <p:blipFill rotWithShape="1">
          <a:blip r:embed="rId4"/>
          <a:srcRect t="15968"/>
          <a:stretch/>
        </p:blipFill>
        <p:spPr>
          <a:xfrm>
            <a:off x="641991" y="3152334"/>
            <a:ext cx="8686800" cy="1707777"/>
          </a:xfrm>
          <a:prstGeom prst="rect">
            <a:avLst/>
          </a:prstGeom>
        </p:spPr>
      </p:pic>
      <p:sp>
        <p:nvSpPr>
          <p:cNvPr id="22" name="Rectangle 21">
            <a:extLst>
              <a:ext uri="{FF2B5EF4-FFF2-40B4-BE49-F238E27FC236}">
                <a16:creationId xmlns:a16="http://schemas.microsoft.com/office/drawing/2014/main" id="{DCEBB4F6-DAD8-400F-B7FC-EDD8BBE28B36}"/>
              </a:ext>
            </a:extLst>
          </p:cNvPr>
          <p:cNvSpPr/>
          <p:nvPr/>
        </p:nvSpPr>
        <p:spPr>
          <a:xfrm>
            <a:off x="9328790" y="3458634"/>
            <a:ext cx="2787009" cy="1323439"/>
          </a:xfrm>
          <a:prstGeom prst="rect">
            <a:avLst/>
          </a:prstGeom>
        </p:spPr>
        <p:txBody>
          <a:bodyPr wrap="square">
            <a:spAutoFit/>
          </a:bodyPr>
          <a:lstStyle/>
          <a:p>
            <a:r>
              <a:rPr lang="zh-CN" altLang="en-US" sz="2000" b="1" dirty="0"/>
              <a:t>将语言转换为结构图，根据数据集中提取先验知识，直接生成场景</a:t>
            </a:r>
            <a:endParaRPr lang="en-CA" sz="2000" b="1" dirty="0"/>
          </a:p>
          <a:p>
            <a:r>
              <a:rPr lang="en-CA" sz="2000" dirty="0"/>
              <a:t>[Chang et al. 2014]</a:t>
            </a:r>
          </a:p>
        </p:txBody>
      </p:sp>
    </p:spTree>
    <p:extLst>
      <p:ext uri="{BB962C8B-B14F-4D97-AF65-F5344CB8AC3E}">
        <p14:creationId xmlns:p14="http://schemas.microsoft.com/office/powerpoint/2010/main" val="98373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98E8-6468-4BDB-BFB3-AC86FC18337E}"/>
              </a:ext>
            </a:extLst>
          </p:cNvPr>
          <p:cNvSpPr>
            <a:spLocks noGrp="1"/>
          </p:cNvSpPr>
          <p:nvPr>
            <p:ph type="title"/>
          </p:nvPr>
        </p:nvSpPr>
        <p:spPr/>
        <p:txBody>
          <a:bodyPr/>
          <a:lstStyle/>
          <a:p>
            <a:r>
              <a:rPr lang="zh-CN" altLang="en-US" dirty="0"/>
              <a:t>个人介绍：工作经历</a:t>
            </a:r>
            <a:endParaRPr lang="en-CA" dirty="0"/>
          </a:p>
        </p:txBody>
      </p:sp>
      <p:sp>
        <p:nvSpPr>
          <p:cNvPr id="3" name="Content Placeholder 2">
            <a:extLst>
              <a:ext uri="{FF2B5EF4-FFF2-40B4-BE49-F238E27FC236}">
                <a16:creationId xmlns:a16="http://schemas.microsoft.com/office/drawing/2014/main" id="{339CD0DD-0C5D-4739-A3C7-9E644D1DE7B2}"/>
              </a:ext>
            </a:extLst>
          </p:cNvPr>
          <p:cNvSpPr>
            <a:spLocks noGrp="1"/>
          </p:cNvSpPr>
          <p:nvPr>
            <p:ph idx="1"/>
          </p:nvPr>
        </p:nvSpPr>
        <p:spPr/>
        <p:txBody>
          <a:bodyPr>
            <a:normAutofit/>
          </a:bodyPr>
          <a:lstStyle/>
          <a:p>
            <a:r>
              <a:rPr lang="en-CA" altLang="zh-CN" dirty="0"/>
              <a:t>2021.10 </a:t>
            </a:r>
            <a:r>
              <a:rPr lang="en-US" altLang="zh-CN" dirty="0"/>
              <a:t>– </a:t>
            </a:r>
            <a:r>
              <a:rPr lang="zh-CN" altLang="en-US" dirty="0"/>
              <a:t>至今，准聘副教授，人工智能学院</a:t>
            </a:r>
            <a:endParaRPr lang="en-CA" altLang="zh-CN" dirty="0"/>
          </a:p>
          <a:p>
            <a:pPr lvl="1"/>
            <a:r>
              <a:rPr lang="zh-CN" altLang="en-US" dirty="0"/>
              <a:t>计算机图形学，计算机视觉，基于机器学习和</a:t>
            </a:r>
            <a:r>
              <a:rPr lang="en-CA" altLang="zh-CN" dirty="0"/>
              <a:t>AI</a:t>
            </a:r>
            <a:r>
              <a:rPr lang="zh-CN" altLang="en-US" dirty="0"/>
              <a:t>的智能内容生成等方向</a:t>
            </a:r>
            <a:endParaRPr lang="en-CA" altLang="zh-CN" dirty="0"/>
          </a:p>
          <a:p>
            <a:pPr lvl="1"/>
            <a:endParaRPr lang="en-CA" sz="1000" dirty="0"/>
          </a:p>
          <a:p>
            <a:r>
              <a:rPr lang="en-CA" dirty="0"/>
              <a:t>2019.08 </a:t>
            </a:r>
            <a:r>
              <a:rPr lang="en-US" altLang="zh-CN" dirty="0"/>
              <a:t>– 2021.08</a:t>
            </a:r>
            <a:r>
              <a:rPr lang="zh-CN" altLang="en-US" dirty="0"/>
              <a:t>，</a:t>
            </a:r>
            <a:r>
              <a:rPr lang="en-CA" altLang="zh-CN" dirty="0"/>
              <a:t>Senior Researcher</a:t>
            </a:r>
            <a:r>
              <a:rPr lang="zh-CN" altLang="en-US" dirty="0"/>
              <a:t>，华为加拿大研究院温哥华研究所</a:t>
            </a:r>
            <a:endParaRPr lang="en-CA" altLang="zh-CN" dirty="0"/>
          </a:p>
          <a:p>
            <a:pPr lvl="1"/>
            <a:r>
              <a:rPr lang="zh-CN" altLang="en-US" dirty="0"/>
              <a:t>计算机图形学和计算机视觉相互融合辅助的技术研究</a:t>
            </a:r>
            <a:endParaRPr lang="en-CA" altLang="zh-CN" dirty="0"/>
          </a:p>
          <a:p>
            <a:pPr lvl="1"/>
            <a:endParaRPr lang="en-CA" altLang="zh-CN" dirty="0"/>
          </a:p>
          <a:p>
            <a:pPr lvl="1"/>
            <a:endParaRPr lang="en-CA" altLang="zh-CN" dirty="0"/>
          </a:p>
          <a:p>
            <a:pPr lvl="1"/>
            <a:endParaRPr lang="en-CA" altLang="zh-CN" dirty="0"/>
          </a:p>
          <a:p>
            <a:pPr marL="457200" lvl="1" indent="0">
              <a:buNone/>
            </a:pPr>
            <a:endParaRPr lang="en-CA" altLang="zh-CN" dirty="0"/>
          </a:p>
          <a:p>
            <a:r>
              <a:rPr lang="en-CA" altLang="zh-CN" dirty="0"/>
              <a:t>2018.01 – 2019.08</a:t>
            </a:r>
            <a:r>
              <a:rPr lang="zh-CN" altLang="en-US" dirty="0"/>
              <a:t>，</a:t>
            </a:r>
            <a:r>
              <a:rPr lang="en-CA" altLang="zh-CN" dirty="0"/>
              <a:t>Research Scientist</a:t>
            </a:r>
            <a:r>
              <a:rPr lang="zh-CN" altLang="en-US" dirty="0"/>
              <a:t>，</a:t>
            </a:r>
            <a:r>
              <a:rPr lang="en-CA" altLang="zh-CN" dirty="0" err="1"/>
              <a:t>Altum</a:t>
            </a:r>
            <a:r>
              <a:rPr lang="en-US" altLang="zh-CN" dirty="0"/>
              <a:t>v</a:t>
            </a:r>
            <a:r>
              <a:rPr lang="en-CA" altLang="zh-CN" dirty="0" err="1"/>
              <a:t>iew</a:t>
            </a:r>
            <a:r>
              <a:rPr lang="en-CA" altLang="zh-CN" dirty="0"/>
              <a:t> Systems, Canada</a:t>
            </a:r>
          </a:p>
          <a:p>
            <a:pPr lvl="1">
              <a:lnSpc>
                <a:spcPct val="110000"/>
              </a:lnSpc>
            </a:pPr>
            <a:r>
              <a:rPr lang="zh-CN" altLang="en-US" dirty="0"/>
              <a:t>计算机视觉相关算法落地，包括：无人机避障，室内机器人导航和语音交互等</a:t>
            </a:r>
            <a:endParaRPr lang="en-CA" altLang="zh-CN" dirty="0"/>
          </a:p>
          <a:p>
            <a:endParaRPr lang="en-CA" altLang="zh-CN" dirty="0"/>
          </a:p>
          <a:p>
            <a:endParaRPr lang="en-CA" dirty="0"/>
          </a:p>
        </p:txBody>
      </p:sp>
      <p:sp>
        <p:nvSpPr>
          <p:cNvPr id="4" name="Slide Number Placeholder 3">
            <a:extLst>
              <a:ext uri="{FF2B5EF4-FFF2-40B4-BE49-F238E27FC236}">
                <a16:creationId xmlns:a16="http://schemas.microsoft.com/office/drawing/2014/main" id="{0D9B6603-67D0-47F5-A28B-C0C145ABB2A4}"/>
              </a:ext>
            </a:extLst>
          </p:cNvPr>
          <p:cNvSpPr>
            <a:spLocks noGrp="1"/>
          </p:cNvSpPr>
          <p:nvPr>
            <p:ph type="sldNum" sz="quarter" idx="12"/>
          </p:nvPr>
        </p:nvSpPr>
        <p:spPr/>
        <p:txBody>
          <a:bodyPr/>
          <a:lstStyle/>
          <a:p>
            <a:fld id="{9F58998E-2429-314E-B86C-A079AABAA7E0}" type="slidenum">
              <a:rPr lang="en-US" smtClean="0"/>
              <a:pPr/>
              <a:t>3</a:t>
            </a:fld>
            <a:endParaRPr lang="en-CA" dirty="0"/>
          </a:p>
        </p:txBody>
      </p:sp>
      <p:grpSp>
        <p:nvGrpSpPr>
          <p:cNvPr id="5" name="Group 4">
            <a:extLst>
              <a:ext uri="{FF2B5EF4-FFF2-40B4-BE49-F238E27FC236}">
                <a16:creationId xmlns:a16="http://schemas.microsoft.com/office/drawing/2014/main" id="{3C5C48C4-2AD2-4E2C-BB2C-7254C1FA65C4}"/>
              </a:ext>
            </a:extLst>
          </p:cNvPr>
          <p:cNvGrpSpPr/>
          <p:nvPr/>
        </p:nvGrpSpPr>
        <p:grpSpPr>
          <a:xfrm>
            <a:off x="2890772" y="2928638"/>
            <a:ext cx="5615705" cy="1211346"/>
            <a:chOff x="1417389" y="2408549"/>
            <a:chExt cx="5841263" cy="1260000"/>
          </a:xfrm>
        </p:grpSpPr>
        <p:pic>
          <p:nvPicPr>
            <p:cNvPr id="6" name="Picture 5">
              <a:extLst>
                <a:ext uri="{FF2B5EF4-FFF2-40B4-BE49-F238E27FC236}">
                  <a16:creationId xmlns:a16="http://schemas.microsoft.com/office/drawing/2014/main" id="{9504A389-C20A-46EA-AB49-1F32D111717E}"/>
                </a:ext>
              </a:extLst>
            </p:cNvPr>
            <p:cNvPicPr>
              <a:picLocks noChangeAspect="1"/>
            </p:cNvPicPr>
            <p:nvPr/>
          </p:nvPicPr>
          <p:blipFill>
            <a:blip r:embed="rId2"/>
            <a:stretch>
              <a:fillRect/>
            </a:stretch>
          </p:blipFill>
          <p:spPr>
            <a:xfrm>
              <a:off x="3475899" y="2408549"/>
              <a:ext cx="1729286" cy="1260000"/>
            </a:xfrm>
            <a:prstGeom prst="rect">
              <a:avLst/>
            </a:prstGeom>
          </p:spPr>
        </p:pic>
        <p:pic>
          <p:nvPicPr>
            <p:cNvPr id="7" name="Picture 6">
              <a:extLst>
                <a:ext uri="{FF2B5EF4-FFF2-40B4-BE49-F238E27FC236}">
                  <a16:creationId xmlns:a16="http://schemas.microsoft.com/office/drawing/2014/main" id="{CDF75E9F-5E5A-4F89-9A14-1A6881A9A48D}"/>
                </a:ext>
              </a:extLst>
            </p:cNvPr>
            <p:cNvPicPr>
              <a:picLocks noChangeAspect="1"/>
            </p:cNvPicPr>
            <p:nvPr/>
          </p:nvPicPr>
          <p:blipFill>
            <a:blip r:embed="rId3"/>
            <a:stretch>
              <a:fillRect/>
            </a:stretch>
          </p:blipFill>
          <p:spPr>
            <a:xfrm>
              <a:off x="1417389" y="2408549"/>
              <a:ext cx="1729255" cy="1260000"/>
            </a:xfrm>
            <a:prstGeom prst="rect">
              <a:avLst/>
            </a:prstGeom>
          </p:spPr>
        </p:pic>
        <p:pic>
          <p:nvPicPr>
            <p:cNvPr id="8" name="Picture 7">
              <a:extLst>
                <a:ext uri="{FF2B5EF4-FFF2-40B4-BE49-F238E27FC236}">
                  <a16:creationId xmlns:a16="http://schemas.microsoft.com/office/drawing/2014/main" id="{835D6856-F97C-45EE-9FB1-C15437F903F9}"/>
                </a:ext>
              </a:extLst>
            </p:cNvPr>
            <p:cNvPicPr>
              <a:picLocks noChangeAspect="1"/>
            </p:cNvPicPr>
            <p:nvPr/>
          </p:nvPicPr>
          <p:blipFill>
            <a:blip r:embed="rId4"/>
            <a:stretch>
              <a:fillRect/>
            </a:stretch>
          </p:blipFill>
          <p:spPr>
            <a:xfrm>
              <a:off x="5534441" y="2408549"/>
              <a:ext cx="1724211" cy="1260000"/>
            </a:xfrm>
            <a:prstGeom prst="rect">
              <a:avLst/>
            </a:prstGeom>
          </p:spPr>
        </p:pic>
      </p:grpSp>
      <p:grpSp>
        <p:nvGrpSpPr>
          <p:cNvPr id="9" name="Group 8">
            <a:extLst>
              <a:ext uri="{FF2B5EF4-FFF2-40B4-BE49-F238E27FC236}">
                <a16:creationId xmlns:a16="http://schemas.microsoft.com/office/drawing/2014/main" id="{2628B65E-D6A4-4307-8180-6FD71AAF21BD}"/>
              </a:ext>
            </a:extLst>
          </p:cNvPr>
          <p:cNvGrpSpPr/>
          <p:nvPr/>
        </p:nvGrpSpPr>
        <p:grpSpPr>
          <a:xfrm>
            <a:off x="2335324" y="5185462"/>
            <a:ext cx="7232593" cy="1405484"/>
            <a:chOff x="497235" y="5310218"/>
            <a:chExt cx="7232593" cy="1405484"/>
          </a:xfrm>
        </p:grpSpPr>
        <p:grpSp>
          <p:nvGrpSpPr>
            <p:cNvPr id="10" name="Group 9">
              <a:extLst>
                <a:ext uri="{FF2B5EF4-FFF2-40B4-BE49-F238E27FC236}">
                  <a16:creationId xmlns:a16="http://schemas.microsoft.com/office/drawing/2014/main" id="{38A6DE5C-4CD2-40CD-AF09-13E0EBB7788E}"/>
                </a:ext>
              </a:extLst>
            </p:cNvPr>
            <p:cNvGrpSpPr/>
            <p:nvPr/>
          </p:nvGrpSpPr>
          <p:grpSpPr>
            <a:xfrm>
              <a:off x="6524009" y="5310218"/>
              <a:ext cx="1205819" cy="1405484"/>
              <a:chOff x="5808231" y="5296052"/>
              <a:chExt cx="1205819" cy="1405484"/>
            </a:xfrm>
          </p:grpSpPr>
          <p:pic>
            <p:nvPicPr>
              <p:cNvPr id="15" name="Picture 14" descr="云迹科技机器人图片大全_uc今日头条新闻网">
                <a:extLst>
                  <a:ext uri="{FF2B5EF4-FFF2-40B4-BE49-F238E27FC236}">
                    <a16:creationId xmlns:a16="http://schemas.microsoft.com/office/drawing/2014/main" id="{9E75F47D-B816-4BAD-98AA-FA78C521D5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2181"/>
              <a:stretch/>
            </p:blipFill>
            <p:spPr bwMode="auto">
              <a:xfrm>
                <a:off x="6232296" y="5296052"/>
                <a:ext cx="781754" cy="1405484"/>
              </a:xfrm>
              <a:prstGeom prst="rect">
                <a:avLst/>
              </a:prstGeom>
              <a:noFill/>
              <a:extLst>
                <a:ext uri="{909E8E84-426E-40DD-AFC4-6F175D3DCCD1}">
                  <a14:hiddenFill xmlns:a14="http://schemas.microsoft.com/office/drawing/2010/main">
                    <a:solidFill>
                      <a:srgbClr val="FFFFFF"/>
                    </a:solidFill>
                  </a14:hiddenFill>
                </a:ext>
              </a:extLst>
            </p:spPr>
          </p:pic>
          <p:sp>
            <p:nvSpPr>
              <p:cNvPr id="16" name="Speech Bubble: Oval 15">
                <a:extLst>
                  <a:ext uri="{FF2B5EF4-FFF2-40B4-BE49-F238E27FC236}">
                    <a16:creationId xmlns:a16="http://schemas.microsoft.com/office/drawing/2014/main" id="{1E984F7F-2AD7-4BDB-B6AA-39A3123E0C05}"/>
                  </a:ext>
                </a:extLst>
              </p:cNvPr>
              <p:cNvSpPr/>
              <p:nvPr/>
            </p:nvSpPr>
            <p:spPr>
              <a:xfrm>
                <a:off x="5808231" y="5396034"/>
                <a:ext cx="508188" cy="342764"/>
              </a:xfrm>
              <a:prstGeom prst="wedgeEllipseCallout">
                <a:avLst>
                  <a:gd name="adj1" fmla="val 40500"/>
                  <a:gd name="adj2" fmla="val 62500"/>
                </a:avLst>
              </a:prstGeom>
              <a:solidFill>
                <a:srgbClr val="66DCDC"/>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CA" sz="1600" dirty="0"/>
                  <a:t>Hi</a:t>
                </a:r>
              </a:p>
            </p:txBody>
          </p:sp>
        </p:grpSp>
        <p:grpSp>
          <p:nvGrpSpPr>
            <p:cNvPr id="11" name="Group 10">
              <a:extLst>
                <a:ext uri="{FF2B5EF4-FFF2-40B4-BE49-F238E27FC236}">
                  <a16:creationId xmlns:a16="http://schemas.microsoft.com/office/drawing/2014/main" id="{786BE6C6-C1E4-4538-8C4A-93DAE27C6AA2}"/>
                </a:ext>
              </a:extLst>
            </p:cNvPr>
            <p:cNvGrpSpPr/>
            <p:nvPr/>
          </p:nvGrpSpPr>
          <p:grpSpPr>
            <a:xfrm>
              <a:off x="497235" y="5310218"/>
              <a:ext cx="3680616" cy="1400282"/>
              <a:chOff x="279951" y="5375504"/>
              <a:chExt cx="3328000" cy="936000"/>
            </a:xfrm>
          </p:grpSpPr>
          <p:pic>
            <p:nvPicPr>
              <p:cNvPr id="13" name="Picture 12" descr="A sign on the side of a road&#10;&#10;Description automatically generated">
                <a:extLst>
                  <a:ext uri="{FF2B5EF4-FFF2-40B4-BE49-F238E27FC236}">
                    <a16:creationId xmlns:a16="http://schemas.microsoft.com/office/drawing/2014/main" id="{E37F5070-8177-4FC9-B050-50F538ACED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951" y="5375504"/>
                <a:ext cx="1664000" cy="936000"/>
              </a:xfrm>
              <a:prstGeom prst="rect">
                <a:avLst/>
              </a:prstGeom>
            </p:spPr>
          </p:pic>
          <p:pic>
            <p:nvPicPr>
              <p:cNvPr id="14" name="Picture 13" descr="A picture containing hydrant&#10;&#10;Description automatically generated">
                <a:extLst>
                  <a:ext uri="{FF2B5EF4-FFF2-40B4-BE49-F238E27FC236}">
                    <a16:creationId xmlns:a16="http://schemas.microsoft.com/office/drawing/2014/main" id="{05DBD7D0-FCE1-4868-946F-6A2352B12F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3951" y="5375504"/>
                <a:ext cx="1664000" cy="936000"/>
              </a:xfrm>
              <a:prstGeom prst="rect">
                <a:avLst/>
              </a:prstGeom>
            </p:spPr>
          </p:pic>
        </p:grpSp>
        <p:pic>
          <p:nvPicPr>
            <p:cNvPr id="12" name="Picture 11">
              <a:extLst>
                <a:ext uri="{FF2B5EF4-FFF2-40B4-BE49-F238E27FC236}">
                  <a16:creationId xmlns:a16="http://schemas.microsoft.com/office/drawing/2014/main" id="{406C4984-FDF8-42D1-A69C-B6F0598C5333}"/>
                </a:ext>
              </a:extLst>
            </p:cNvPr>
            <p:cNvPicPr>
              <a:picLocks noChangeAspect="1"/>
            </p:cNvPicPr>
            <p:nvPr/>
          </p:nvPicPr>
          <p:blipFill>
            <a:blip r:embed="rId8"/>
            <a:stretch>
              <a:fillRect/>
            </a:stretch>
          </p:blipFill>
          <p:spPr>
            <a:xfrm>
              <a:off x="4601916" y="5310218"/>
              <a:ext cx="1613387" cy="1404000"/>
            </a:xfrm>
            <a:prstGeom prst="rect">
              <a:avLst/>
            </a:prstGeom>
          </p:spPr>
        </p:pic>
      </p:grpSp>
    </p:spTree>
    <p:extLst>
      <p:ext uri="{BB962C8B-B14F-4D97-AF65-F5344CB8AC3E}">
        <p14:creationId xmlns:p14="http://schemas.microsoft.com/office/powerpoint/2010/main" val="1678316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EBB19E00-517F-4A6F-9950-3526ADC5A7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4138" y="3399214"/>
            <a:ext cx="2009026" cy="1785801"/>
          </a:xfrm>
        </p:spPr>
      </p:pic>
      <p:sp>
        <p:nvSpPr>
          <p:cNvPr id="3" name="Slide Number Placeholder 2">
            <a:extLst>
              <a:ext uri="{FF2B5EF4-FFF2-40B4-BE49-F238E27FC236}">
                <a16:creationId xmlns:a16="http://schemas.microsoft.com/office/drawing/2014/main" id="{F4817E29-3B79-4869-B738-291536ACA6AC}"/>
              </a:ext>
            </a:extLst>
          </p:cNvPr>
          <p:cNvSpPr>
            <a:spLocks noGrp="1"/>
          </p:cNvSpPr>
          <p:nvPr>
            <p:ph type="sldNum" sz="quarter" idx="12"/>
          </p:nvPr>
        </p:nvSpPr>
        <p:spPr>
          <a:xfrm>
            <a:off x="8349503" y="6356352"/>
            <a:ext cx="2057400" cy="365125"/>
          </a:xfrm>
        </p:spPr>
        <p:txBody>
          <a:bodyPr/>
          <a:lstStyle/>
          <a:p>
            <a:fld id="{9F58998E-2429-314E-B86C-A079AABAA7E0}" type="slidenum">
              <a:rPr lang="en-US" smtClean="0"/>
              <a:pPr/>
              <a:t>30</a:t>
            </a:fld>
            <a:endParaRPr lang="en-CA" dirty="0"/>
          </a:p>
        </p:txBody>
      </p:sp>
      <p:sp>
        <p:nvSpPr>
          <p:cNvPr id="4" name="Title 3">
            <a:extLst>
              <a:ext uri="{FF2B5EF4-FFF2-40B4-BE49-F238E27FC236}">
                <a16:creationId xmlns:a16="http://schemas.microsoft.com/office/drawing/2014/main" id="{F3A4A3A3-0EAE-434C-8025-F7BE8BA86B60}"/>
              </a:ext>
            </a:extLst>
          </p:cNvPr>
          <p:cNvSpPr>
            <a:spLocks noGrp="1"/>
          </p:cNvSpPr>
          <p:nvPr>
            <p:ph type="title"/>
          </p:nvPr>
        </p:nvSpPr>
        <p:spPr>
          <a:xfrm>
            <a:off x="661738" y="323561"/>
            <a:ext cx="10515600" cy="632400"/>
          </a:xfrm>
        </p:spPr>
        <p:txBody>
          <a:bodyPr/>
          <a:lstStyle/>
          <a:p>
            <a:r>
              <a:rPr lang="zh-CN" altLang="en-US" sz="3200" dirty="0"/>
              <a:t>主要想法： 充分利用场景数据集中的子场景进行建模</a:t>
            </a:r>
            <a:endParaRPr lang="en-CA" sz="3200" dirty="0"/>
          </a:p>
        </p:txBody>
      </p:sp>
      <p:pic>
        <p:nvPicPr>
          <p:cNvPr id="14" name="Picture 13">
            <a:extLst>
              <a:ext uri="{FF2B5EF4-FFF2-40B4-BE49-F238E27FC236}">
                <a16:creationId xmlns:a16="http://schemas.microsoft.com/office/drawing/2014/main" id="{F996EC67-D755-4867-BEFF-2752E7E7E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6655" y="1523098"/>
            <a:ext cx="2212959" cy="1967075"/>
          </a:xfrm>
          <a:prstGeom prst="rect">
            <a:avLst/>
          </a:prstGeom>
        </p:spPr>
      </p:pic>
      <p:pic>
        <p:nvPicPr>
          <p:cNvPr id="16" name="Picture 15">
            <a:extLst>
              <a:ext uri="{FF2B5EF4-FFF2-40B4-BE49-F238E27FC236}">
                <a16:creationId xmlns:a16="http://schemas.microsoft.com/office/drawing/2014/main" id="{5C912633-E151-4DF9-AAF5-9A6E6D781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173" y="1523099"/>
            <a:ext cx="2212959" cy="1967075"/>
          </a:xfrm>
          <a:prstGeom prst="rect">
            <a:avLst/>
          </a:prstGeom>
        </p:spPr>
      </p:pic>
      <p:sp>
        <p:nvSpPr>
          <p:cNvPr id="17" name="TextBox 16">
            <a:extLst>
              <a:ext uri="{FF2B5EF4-FFF2-40B4-BE49-F238E27FC236}">
                <a16:creationId xmlns:a16="http://schemas.microsoft.com/office/drawing/2014/main" id="{AAC121AE-F1B5-453C-B540-FFC2E8D3C4E6}"/>
              </a:ext>
            </a:extLst>
          </p:cNvPr>
          <p:cNvSpPr txBox="1"/>
          <p:nvPr/>
        </p:nvSpPr>
        <p:spPr>
          <a:xfrm>
            <a:off x="4676258" y="3543214"/>
            <a:ext cx="595931" cy="1015663"/>
          </a:xfrm>
          <a:prstGeom prst="rect">
            <a:avLst/>
          </a:prstGeom>
          <a:noFill/>
        </p:spPr>
        <p:txBody>
          <a:bodyPr wrap="square" rtlCol="0">
            <a:spAutoFit/>
          </a:bodyPr>
          <a:lstStyle/>
          <a:p>
            <a:r>
              <a:rPr lang="en-CA" sz="6000" dirty="0"/>
              <a:t>…</a:t>
            </a:r>
          </a:p>
        </p:txBody>
      </p:sp>
      <p:sp>
        <p:nvSpPr>
          <p:cNvPr id="18" name="Rectangle: Rounded Corners 17">
            <a:extLst>
              <a:ext uri="{FF2B5EF4-FFF2-40B4-BE49-F238E27FC236}">
                <a16:creationId xmlns:a16="http://schemas.microsoft.com/office/drawing/2014/main" id="{B93D0DAB-AA54-46F6-A725-5DC64D2FC1C0}"/>
              </a:ext>
            </a:extLst>
          </p:cNvPr>
          <p:cNvSpPr/>
          <p:nvPr/>
        </p:nvSpPr>
        <p:spPr>
          <a:xfrm>
            <a:off x="1813683" y="1523096"/>
            <a:ext cx="4455931" cy="369989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9" name="Rectangle 18">
            <a:extLst>
              <a:ext uri="{FF2B5EF4-FFF2-40B4-BE49-F238E27FC236}">
                <a16:creationId xmlns:a16="http://schemas.microsoft.com/office/drawing/2014/main" id="{E2EF8F4A-5D0E-4093-A338-D4A9DE173BEB}"/>
              </a:ext>
            </a:extLst>
          </p:cNvPr>
          <p:cNvSpPr/>
          <p:nvPr/>
        </p:nvSpPr>
        <p:spPr>
          <a:xfrm>
            <a:off x="3023353" y="5377915"/>
            <a:ext cx="1723549" cy="461665"/>
          </a:xfrm>
          <a:prstGeom prst="rect">
            <a:avLst/>
          </a:prstGeom>
        </p:spPr>
        <p:txBody>
          <a:bodyPr wrap="none">
            <a:spAutoFit/>
          </a:bodyPr>
          <a:lstStyle/>
          <a:p>
            <a:r>
              <a:rPr lang="zh-CN" altLang="en-US" sz="2400" b="1" dirty="0"/>
              <a:t>场景数据集</a:t>
            </a:r>
            <a:endParaRPr lang="en-CA" sz="2400" b="1" dirty="0"/>
          </a:p>
        </p:txBody>
      </p:sp>
      <p:sp>
        <p:nvSpPr>
          <p:cNvPr id="20" name="Rectangle 19">
            <a:extLst>
              <a:ext uri="{FF2B5EF4-FFF2-40B4-BE49-F238E27FC236}">
                <a16:creationId xmlns:a16="http://schemas.microsoft.com/office/drawing/2014/main" id="{125A76E1-86EE-4FC5-AE05-FBF80BB2B5F1}"/>
              </a:ext>
            </a:extLst>
          </p:cNvPr>
          <p:cNvSpPr/>
          <p:nvPr/>
        </p:nvSpPr>
        <p:spPr>
          <a:xfrm>
            <a:off x="6820376" y="2188202"/>
            <a:ext cx="3537010" cy="461665"/>
          </a:xfrm>
          <a:prstGeom prst="rect">
            <a:avLst/>
          </a:prstGeom>
        </p:spPr>
        <p:txBody>
          <a:bodyPr wrap="square">
            <a:spAutoFit/>
          </a:bodyPr>
          <a:lstStyle/>
          <a:p>
            <a:r>
              <a:rPr lang="zh-CN" altLang="en-US" sz="2400" b="1" dirty="0"/>
              <a:t>描述场景内容的自然语言</a:t>
            </a:r>
            <a:endParaRPr lang="en-CA" sz="2400" b="1" dirty="0"/>
          </a:p>
        </p:txBody>
      </p:sp>
      <p:sp>
        <p:nvSpPr>
          <p:cNvPr id="21" name="Arrow: Right 20">
            <a:extLst>
              <a:ext uri="{FF2B5EF4-FFF2-40B4-BE49-F238E27FC236}">
                <a16:creationId xmlns:a16="http://schemas.microsoft.com/office/drawing/2014/main" id="{0AB095F4-D563-4C99-9451-B9FC6EF80CAB}"/>
              </a:ext>
            </a:extLst>
          </p:cNvPr>
          <p:cNvSpPr/>
          <p:nvPr/>
        </p:nvSpPr>
        <p:spPr>
          <a:xfrm rot="10800000">
            <a:off x="6352680" y="2256510"/>
            <a:ext cx="327660" cy="449580"/>
          </a:xfrm>
          <a:prstGeom prst="rightArrow">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2" name="Arrow: Right 21">
            <a:extLst>
              <a:ext uri="{FF2B5EF4-FFF2-40B4-BE49-F238E27FC236}">
                <a16:creationId xmlns:a16="http://schemas.microsoft.com/office/drawing/2014/main" id="{123286CF-E0D7-4AD0-AA9F-BE391259D6F3}"/>
              </a:ext>
            </a:extLst>
          </p:cNvPr>
          <p:cNvSpPr/>
          <p:nvPr/>
        </p:nvSpPr>
        <p:spPr>
          <a:xfrm>
            <a:off x="6422496" y="4051044"/>
            <a:ext cx="327660" cy="449580"/>
          </a:xfrm>
          <a:prstGeom prst="rightArrow">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4728C582-A036-4198-B97D-5B43C4DA8FBF}"/>
              </a:ext>
            </a:extLst>
          </p:cNvPr>
          <p:cNvSpPr/>
          <p:nvPr/>
        </p:nvSpPr>
        <p:spPr>
          <a:xfrm>
            <a:off x="6820376" y="4052829"/>
            <a:ext cx="3530934" cy="461665"/>
          </a:xfrm>
          <a:prstGeom prst="rect">
            <a:avLst/>
          </a:prstGeom>
        </p:spPr>
        <p:txBody>
          <a:bodyPr wrap="square">
            <a:spAutoFit/>
          </a:bodyPr>
          <a:lstStyle/>
          <a:p>
            <a:r>
              <a:rPr lang="zh-CN" altLang="en-US" sz="2400" b="1" dirty="0"/>
              <a:t>相关子场景</a:t>
            </a:r>
            <a:endParaRPr lang="en-CA" sz="2400" b="1" dirty="0">
              <a:solidFill>
                <a:srgbClr val="0476BD"/>
              </a:solidFill>
            </a:endParaRPr>
          </a:p>
        </p:txBody>
      </p:sp>
      <p:sp>
        <p:nvSpPr>
          <p:cNvPr id="25" name="Rectangle 24">
            <a:extLst>
              <a:ext uri="{FF2B5EF4-FFF2-40B4-BE49-F238E27FC236}">
                <a16:creationId xmlns:a16="http://schemas.microsoft.com/office/drawing/2014/main" id="{CE7E1A54-A6AB-4EF8-987C-C7CF98010FE6}"/>
              </a:ext>
            </a:extLst>
          </p:cNvPr>
          <p:cNvSpPr/>
          <p:nvPr/>
        </p:nvSpPr>
        <p:spPr>
          <a:xfrm>
            <a:off x="6838979" y="2706090"/>
            <a:ext cx="4005968" cy="400110"/>
          </a:xfrm>
          <a:prstGeom prst="rect">
            <a:avLst/>
          </a:prstGeom>
        </p:spPr>
        <p:txBody>
          <a:bodyPr wrap="none">
            <a:spAutoFit/>
          </a:bodyPr>
          <a:lstStyle/>
          <a:p>
            <a:r>
              <a:rPr lang="en-US" sz="2000" b="1" i="1" dirty="0">
                <a:cs typeface="Times New Roman" panose="02020603050405020304" pitchFamily="18" charset="0"/>
              </a:rPr>
              <a:t>“</a:t>
            </a:r>
            <a:r>
              <a:rPr lang="en-CA" sz="2000" b="1" i="1" dirty="0">
                <a:cs typeface="Times New Roman" panose="02020603050405020304" pitchFamily="18" charset="0"/>
              </a:rPr>
              <a:t>There is a desk with two monitors. </a:t>
            </a:r>
          </a:p>
        </p:txBody>
      </p:sp>
      <p:pic>
        <p:nvPicPr>
          <p:cNvPr id="26" name="Picture 25">
            <a:extLst>
              <a:ext uri="{FF2B5EF4-FFF2-40B4-BE49-F238E27FC236}">
                <a16:creationId xmlns:a16="http://schemas.microsoft.com/office/drawing/2014/main" id="{2592CB01-2971-4F7C-BEB5-8726C32D9144}"/>
              </a:ext>
            </a:extLst>
          </p:cNvPr>
          <p:cNvPicPr>
            <a:picLocks noChangeAspect="1"/>
          </p:cNvPicPr>
          <p:nvPr/>
        </p:nvPicPr>
        <p:blipFill>
          <a:blip r:embed="rId6"/>
          <a:stretch>
            <a:fillRect/>
          </a:stretch>
        </p:blipFill>
        <p:spPr>
          <a:xfrm>
            <a:off x="8585843" y="3637746"/>
            <a:ext cx="1983225" cy="1753496"/>
          </a:xfrm>
          <a:prstGeom prst="rect">
            <a:avLst/>
          </a:prstGeom>
        </p:spPr>
      </p:pic>
    </p:spTree>
    <p:extLst>
      <p:ext uri="{BB962C8B-B14F-4D97-AF65-F5344CB8AC3E}">
        <p14:creationId xmlns:p14="http://schemas.microsoft.com/office/powerpoint/2010/main" val="398467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P spid="23"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EF7B36D-5E06-44D4-8EA2-52828981354A}"/>
              </a:ext>
            </a:extLst>
          </p:cNvPr>
          <p:cNvGrpSpPr/>
          <p:nvPr/>
        </p:nvGrpSpPr>
        <p:grpSpPr>
          <a:xfrm>
            <a:off x="707653" y="2350575"/>
            <a:ext cx="6848120" cy="3532675"/>
            <a:chOff x="707653" y="2350575"/>
            <a:chExt cx="6848120" cy="3532675"/>
          </a:xfrm>
        </p:grpSpPr>
        <p:grpSp>
          <p:nvGrpSpPr>
            <p:cNvPr id="63" name="Group 62">
              <a:extLst>
                <a:ext uri="{FF2B5EF4-FFF2-40B4-BE49-F238E27FC236}">
                  <a16:creationId xmlns:a16="http://schemas.microsoft.com/office/drawing/2014/main" id="{631C88A6-EEA8-4461-B545-22868DD235D2}"/>
                </a:ext>
              </a:extLst>
            </p:cNvPr>
            <p:cNvGrpSpPr/>
            <p:nvPr/>
          </p:nvGrpSpPr>
          <p:grpSpPr>
            <a:xfrm>
              <a:off x="707653" y="2888529"/>
              <a:ext cx="1947925" cy="2994721"/>
              <a:chOff x="351844" y="2721416"/>
              <a:chExt cx="1947925" cy="2994721"/>
            </a:xfrm>
          </p:grpSpPr>
          <p:grpSp>
            <p:nvGrpSpPr>
              <p:cNvPr id="64" name="Group 63">
                <a:extLst>
                  <a:ext uri="{FF2B5EF4-FFF2-40B4-BE49-F238E27FC236}">
                    <a16:creationId xmlns:a16="http://schemas.microsoft.com/office/drawing/2014/main" id="{1FC0940F-7A08-4112-A98C-DA62D3ABB202}"/>
                  </a:ext>
                </a:extLst>
              </p:cNvPr>
              <p:cNvGrpSpPr/>
              <p:nvPr/>
            </p:nvGrpSpPr>
            <p:grpSpPr>
              <a:xfrm>
                <a:off x="455550" y="4121372"/>
                <a:ext cx="1710366" cy="1363258"/>
                <a:chOff x="1052351" y="3545003"/>
                <a:chExt cx="1863062" cy="1484965"/>
              </a:xfrm>
            </p:grpSpPr>
            <p:sp>
              <p:nvSpPr>
                <p:cNvPr id="67" name="Rectangle 66">
                  <a:extLst>
                    <a:ext uri="{FF2B5EF4-FFF2-40B4-BE49-F238E27FC236}">
                      <a16:creationId xmlns:a16="http://schemas.microsoft.com/office/drawing/2014/main" id="{C9065EA6-CAF7-4B51-8C47-28B47E9F011B}"/>
                    </a:ext>
                  </a:extLst>
                </p:cNvPr>
                <p:cNvSpPr/>
                <p:nvPr/>
              </p:nvSpPr>
              <p:spPr>
                <a:xfrm>
                  <a:off x="1997525" y="3969861"/>
                  <a:ext cx="882179" cy="288000"/>
                </a:xfrm>
                <a:prstGeom prst="rect">
                  <a:avLst/>
                </a:prstGeom>
                <a:solidFill>
                  <a:srgbClr val="5B9BD5">
                    <a:lumMod val="40000"/>
                    <a:lumOff val="60000"/>
                  </a:srgbClr>
                </a:solidFill>
                <a:ln w="12700" cap="flat" cmpd="sng" algn="ctr">
                  <a:solidFill>
                    <a:srgbClr val="BDD7E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solidFill>
                      <a:prstClr val="black"/>
                    </a:solidFill>
                    <a:effectLst/>
                    <a:uLnTx/>
                    <a:uFillTx/>
                    <a:latin typeface="Adobe Clean" panose="020B0503020404020204" pitchFamily="34" charset="0"/>
                    <a:ea typeface="+mn-ea"/>
                    <a:cs typeface="+mn-cs"/>
                  </a:endParaRPr>
                </a:p>
              </p:txBody>
            </p:sp>
            <p:sp>
              <p:nvSpPr>
                <p:cNvPr id="68" name="Rectangle 67">
                  <a:extLst>
                    <a:ext uri="{FF2B5EF4-FFF2-40B4-BE49-F238E27FC236}">
                      <a16:creationId xmlns:a16="http://schemas.microsoft.com/office/drawing/2014/main" id="{DBB712F3-66E4-4486-B31A-D87466667994}"/>
                    </a:ext>
                  </a:extLst>
                </p:cNvPr>
                <p:cNvSpPr/>
                <p:nvPr/>
              </p:nvSpPr>
              <p:spPr>
                <a:xfrm>
                  <a:off x="1052351" y="3545003"/>
                  <a:ext cx="872208" cy="288000"/>
                </a:xfrm>
                <a:prstGeom prst="rect">
                  <a:avLst/>
                </a:prstGeom>
                <a:solidFill>
                  <a:srgbClr val="5B9BD5">
                    <a:lumMod val="40000"/>
                    <a:lumOff val="60000"/>
                  </a:srgbClr>
                </a:solidFill>
                <a:ln w="12700" cap="flat" cmpd="sng" algn="ctr">
                  <a:solidFill>
                    <a:srgbClr val="BDD7E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solidFill>
                      <a:prstClr val="black"/>
                    </a:solidFill>
                    <a:effectLst/>
                    <a:uLnTx/>
                    <a:uFillTx/>
                    <a:latin typeface="Adobe Clean" panose="020B0503020404020204" pitchFamily="34" charset="0"/>
                    <a:ea typeface="+mn-ea"/>
                    <a:cs typeface="+mn-cs"/>
                  </a:endParaRPr>
                </a:p>
              </p:txBody>
            </p:sp>
            <p:sp>
              <p:nvSpPr>
                <p:cNvPr id="69" name="Rectangle 68">
                  <a:extLst>
                    <a:ext uri="{FF2B5EF4-FFF2-40B4-BE49-F238E27FC236}">
                      <a16:creationId xmlns:a16="http://schemas.microsoft.com/office/drawing/2014/main" id="{0090FB87-7FE9-46A3-93A1-A63FDAA1CA97}"/>
                    </a:ext>
                  </a:extLst>
                </p:cNvPr>
                <p:cNvSpPr/>
                <p:nvPr/>
              </p:nvSpPr>
              <p:spPr>
                <a:xfrm>
                  <a:off x="1961817" y="4741968"/>
                  <a:ext cx="953596" cy="288000"/>
                </a:xfrm>
                <a:prstGeom prst="rect">
                  <a:avLst/>
                </a:prstGeom>
                <a:solidFill>
                  <a:srgbClr val="5B9BD5">
                    <a:lumMod val="40000"/>
                    <a:lumOff val="60000"/>
                  </a:srgbClr>
                </a:solidFill>
                <a:ln w="12700" cap="flat" cmpd="sng" algn="ctr">
                  <a:solidFill>
                    <a:srgbClr val="BDD7EE"/>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dirty="0">
                    <a:ln>
                      <a:noFill/>
                    </a:ln>
                    <a:solidFill>
                      <a:prstClr val="black"/>
                    </a:solidFill>
                    <a:effectLst/>
                    <a:uLnTx/>
                    <a:uFillTx/>
                    <a:latin typeface="Adobe Clean" panose="020B0503020404020204" pitchFamily="34" charset="0"/>
                    <a:ea typeface="+mn-ea"/>
                    <a:cs typeface="+mn-cs"/>
                  </a:endParaRPr>
                </a:p>
              </p:txBody>
            </p:sp>
            <p:sp>
              <p:nvSpPr>
                <p:cNvPr id="70" name="Rectangle 69">
                  <a:extLst>
                    <a:ext uri="{FF2B5EF4-FFF2-40B4-BE49-F238E27FC236}">
                      <a16:creationId xmlns:a16="http://schemas.microsoft.com/office/drawing/2014/main" id="{BD76CCAA-E327-4F74-B7D1-A8D9BBAFA1CD}"/>
                    </a:ext>
                  </a:extLst>
                </p:cNvPr>
                <p:cNvSpPr/>
                <p:nvPr/>
              </p:nvSpPr>
              <p:spPr>
                <a:xfrm>
                  <a:off x="2096615" y="3563014"/>
                  <a:ext cx="684001" cy="252001"/>
                </a:xfrm>
                <a:prstGeom prst="rect">
                  <a:avLst/>
                </a:prstGeom>
                <a:solidFill>
                  <a:srgbClr val="C5E0B4"/>
                </a:solidFill>
                <a:ln w="12700" cap="flat" cmpd="sng" algn="ctr">
                  <a:solidFill>
                    <a:srgbClr val="C5E0B4"/>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a:ln>
                      <a:noFill/>
                    </a:ln>
                    <a:solidFill>
                      <a:prstClr val="black"/>
                    </a:solidFill>
                    <a:effectLst/>
                    <a:uLnTx/>
                    <a:uFillTx/>
                    <a:latin typeface="Adobe Clean" panose="020B0503020404020204" pitchFamily="34" charset="0"/>
                    <a:ea typeface="+mn-ea"/>
                    <a:cs typeface="+mn-cs"/>
                  </a:endParaRPr>
                </a:p>
              </p:txBody>
            </p:sp>
            <p:cxnSp>
              <p:nvCxnSpPr>
                <p:cNvPr id="71" name="Straight Connector 70">
                  <a:extLst>
                    <a:ext uri="{FF2B5EF4-FFF2-40B4-BE49-F238E27FC236}">
                      <a16:creationId xmlns:a16="http://schemas.microsoft.com/office/drawing/2014/main" id="{396C2C91-5C4C-4CC8-8D03-068F9E98D9F8}"/>
                    </a:ext>
                  </a:extLst>
                </p:cNvPr>
                <p:cNvCxnSpPr>
                  <a:cxnSpLocks/>
                  <a:stCxn id="73" idx="2"/>
                  <a:endCxn id="69" idx="0"/>
                </p:cNvCxnSpPr>
                <p:nvPr/>
              </p:nvCxnSpPr>
              <p:spPr>
                <a:xfrm flipH="1">
                  <a:off x="2438615" y="4634959"/>
                  <a:ext cx="1" cy="107008"/>
                </a:xfrm>
                <a:prstGeom prst="line">
                  <a:avLst/>
                </a:prstGeom>
                <a:noFill/>
                <a:ln w="19050" cap="flat" cmpd="sng" algn="ctr">
                  <a:solidFill>
                    <a:sysClr val="windowText" lastClr="000000"/>
                  </a:solidFill>
                  <a:prstDash val="solid"/>
                </a:ln>
                <a:effectLst/>
              </p:spPr>
            </p:cxnSp>
            <p:cxnSp>
              <p:nvCxnSpPr>
                <p:cNvPr id="72" name="Straight Connector 71">
                  <a:extLst>
                    <a:ext uri="{FF2B5EF4-FFF2-40B4-BE49-F238E27FC236}">
                      <a16:creationId xmlns:a16="http://schemas.microsoft.com/office/drawing/2014/main" id="{99E194DF-7B6E-47BE-B4DF-08F85174C53F}"/>
                    </a:ext>
                  </a:extLst>
                </p:cNvPr>
                <p:cNvCxnSpPr>
                  <a:cxnSpLocks/>
                  <a:stCxn id="73" idx="0"/>
                  <a:endCxn id="67" idx="2"/>
                </p:cNvCxnSpPr>
                <p:nvPr/>
              </p:nvCxnSpPr>
              <p:spPr>
                <a:xfrm flipH="1" flipV="1">
                  <a:off x="2438615" y="4257862"/>
                  <a:ext cx="1" cy="125097"/>
                </a:xfrm>
                <a:prstGeom prst="line">
                  <a:avLst/>
                </a:prstGeom>
                <a:noFill/>
                <a:ln w="19050" cap="flat" cmpd="sng" algn="ctr">
                  <a:solidFill>
                    <a:sysClr val="windowText" lastClr="000000"/>
                  </a:solidFill>
                  <a:prstDash val="solid"/>
                </a:ln>
                <a:effectLst/>
              </p:spPr>
            </p:cxnSp>
            <p:sp>
              <p:nvSpPr>
                <p:cNvPr id="73" name="Rectangle 72">
                  <a:extLst>
                    <a:ext uri="{FF2B5EF4-FFF2-40B4-BE49-F238E27FC236}">
                      <a16:creationId xmlns:a16="http://schemas.microsoft.com/office/drawing/2014/main" id="{E3473C76-2812-4EBE-85D5-8A71AD6D8D2E}"/>
                    </a:ext>
                  </a:extLst>
                </p:cNvPr>
                <p:cNvSpPr/>
                <p:nvPr/>
              </p:nvSpPr>
              <p:spPr>
                <a:xfrm>
                  <a:off x="2096615" y="4382958"/>
                  <a:ext cx="684001" cy="252001"/>
                </a:xfrm>
                <a:prstGeom prst="rect">
                  <a:avLst/>
                </a:prstGeom>
                <a:solidFill>
                  <a:srgbClr val="70AD47">
                    <a:lumMod val="40000"/>
                    <a:lumOff val="60000"/>
                  </a:srgbClr>
                </a:solidFill>
                <a:ln w="12700" cap="flat" cmpd="sng" algn="ctr">
                  <a:solidFill>
                    <a:srgbClr val="C5E0B4"/>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dirty="0">
                    <a:ln>
                      <a:noFill/>
                    </a:ln>
                    <a:solidFill>
                      <a:prstClr val="black"/>
                    </a:solidFill>
                    <a:effectLst/>
                    <a:uLnTx/>
                    <a:uFillTx/>
                    <a:latin typeface="Adobe Clean" panose="020B0503020404020204" pitchFamily="34" charset="0"/>
                    <a:ea typeface="+mn-ea"/>
                    <a:cs typeface="+mn-cs"/>
                  </a:endParaRPr>
                </a:p>
              </p:txBody>
            </p:sp>
            <p:cxnSp>
              <p:nvCxnSpPr>
                <p:cNvPr id="74" name="Straight Connector 73">
                  <a:extLst>
                    <a:ext uri="{FF2B5EF4-FFF2-40B4-BE49-F238E27FC236}">
                      <a16:creationId xmlns:a16="http://schemas.microsoft.com/office/drawing/2014/main" id="{808AB3E0-A7AF-4699-843A-2EC9CCA4029A}"/>
                    </a:ext>
                  </a:extLst>
                </p:cNvPr>
                <p:cNvCxnSpPr>
                  <a:cxnSpLocks/>
                  <a:stCxn id="67" idx="0"/>
                  <a:endCxn id="70" idx="2"/>
                </p:cNvCxnSpPr>
                <p:nvPr/>
              </p:nvCxnSpPr>
              <p:spPr>
                <a:xfrm flipV="1">
                  <a:off x="2438615" y="3815015"/>
                  <a:ext cx="1" cy="154846"/>
                </a:xfrm>
                <a:prstGeom prst="line">
                  <a:avLst/>
                </a:prstGeom>
                <a:noFill/>
                <a:ln w="19050" cap="flat" cmpd="sng" algn="ctr">
                  <a:solidFill>
                    <a:sysClr val="windowText" lastClr="000000"/>
                  </a:solidFill>
                  <a:prstDash val="solid"/>
                </a:ln>
                <a:effectLst/>
              </p:spPr>
            </p:cxnSp>
            <p:cxnSp>
              <p:nvCxnSpPr>
                <p:cNvPr id="75" name="Straight Connector 74">
                  <a:extLst>
                    <a:ext uri="{FF2B5EF4-FFF2-40B4-BE49-F238E27FC236}">
                      <a16:creationId xmlns:a16="http://schemas.microsoft.com/office/drawing/2014/main" id="{3114394C-A03E-47DC-94D5-5A71D8DB4E5C}"/>
                    </a:ext>
                  </a:extLst>
                </p:cNvPr>
                <p:cNvCxnSpPr>
                  <a:cxnSpLocks/>
                  <a:stCxn id="70" idx="1"/>
                  <a:endCxn id="68" idx="3"/>
                </p:cNvCxnSpPr>
                <p:nvPr/>
              </p:nvCxnSpPr>
              <p:spPr>
                <a:xfrm flipH="1" flipV="1">
                  <a:off x="1924559" y="3689003"/>
                  <a:ext cx="172056" cy="12"/>
                </a:xfrm>
                <a:prstGeom prst="line">
                  <a:avLst/>
                </a:prstGeom>
                <a:noFill/>
                <a:ln w="19050" cap="flat" cmpd="sng" algn="ctr">
                  <a:solidFill>
                    <a:sysClr val="windowText" lastClr="000000"/>
                  </a:solidFill>
                  <a:prstDash val="solid"/>
                </a:ln>
                <a:effectLst/>
              </p:spPr>
            </p:cxnSp>
          </p:grpSp>
          <p:sp>
            <p:nvSpPr>
              <p:cNvPr id="65" name="TextBox 64">
                <a:extLst>
                  <a:ext uri="{FF2B5EF4-FFF2-40B4-BE49-F238E27FC236}">
                    <a16:creationId xmlns:a16="http://schemas.microsoft.com/office/drawing/2014/main" id="{433F51BB-097A-4860-A2D0-F2937E2FF7FA}"/>
                  </a:ext>
                </a:extLst>
              </p:cNvPr>
              <p:cNvSpPr txBox="1"/>
              <p:nvPr/>
            </p:nvSpPr>
            <p:spPr>
              <a:xfrm>
                <a:off x="498463" y="2951945"/>
                <a:ext cx="1649628" cy="954107"/>
              </a:xfrm>
              <a:prstGeom prst="rect">
                <a:avLst/>
              </a:prstGeom>
              <a:solidFill>
                <a:sysClr val="window" lastClr="FFFFFF"/>
              </a:solidFill>
              <a:ln w="19050">
                <a:solidFill>
                  <a:srgbClr val="A5A5A5"/>
                </a:solidFill>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rPr>
                  <a:t>There is a monitor on the desk and a lamp to the left of the monitor.</a:t>
                </a:r>
              </a:p>
            </p:txBody>
          </p:sp>
          <p:sp>
            <p:nvSpPr>
              <p:cNvPr id="66" name="Rounded Rectangle 165">
                <a:extLst>
                  <a:ext uri="{FF2B5EF4-FFF2-40B4-BE49-F238E27FC236}">
                    <a16:creationId xmlns:a16="http://schemas.microsoft.com/office/drawing/2014/main" id="{46593784-B8C4-4997-A685-1856411C9C00}"/>
                  </a:ext>
                </a:extLst>
              </p:cNvPr>
              <p:cNvSpPr/>
              <p:nvPr/>
            </p:nvSpPr>
            <p:spPr>
              <a:xfrm>
                <a:off x="351844" y="2721416"/>
                <a:ext cx="1947925" cy="2994721"/>
              </a:xfrm>
              <a:prstGeom prst="roundRect">
                <a:avLst/>
              </a:prstGeom>
              <a:noFill/>
              <a:ln w="19050" cap="flat" cmpd="sng" algn="ctr">
                <a:solidFill>
                  <a:srgbClr val="A5A5A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grpSp>
        <p:pic>
          <p:nvPicPr>
            <p:cNvPr id="76" name="Picture 75">
              <a:extLst>
                <a:ext uri="{FF2B5EF4-FFF2-40B4-BE49-F238E27FC236}">
                  <a16:creationId xmlns:a16="http://schemas.microsoft.com/office/drawing/2014/main" id="{A30A88E0-9D4E-45CA-8914-4CF5B7E7144E}"/>
                </a:ext>
              </a:extLst>
            </p:cNvPr>
            <p:cNvPicPr>
              <a:picLocks noChangeAspect="1"/>
            </p:cNvPicPr>
            <p:nvPr/>
          </p:nvPicPr>
          <p:blipFill rotWithShape="1">
            <a:blip r:embed="rId2">
              <a:extLst>
                <a:ext uri="{28A0092B-C50C-407E-A947-70E740481C1C}">
                  <a14:useLocalDpi xmlns:a14="http://schemas.microsoft.com/office/drawing/2010/main" val="0"/>
                </a:ext>
              </a:extLst>
            </a:blip>
            <a:srcRect l="4341" t="7140" r="4932" b="9579"/>
            <a:stretch/>
          </p:blipFill>
          <p:spPr>
            <a:xfrm>
              <a:off x="4071852" y="3445127"/>
              <a:ext cx="3483921" cy="2398510"/>
            </a:xfrm>
            <a:prstGeom prst="rect">
              <a:avLst/>
            </a:prstGeom>
          </p:spPr>
        </p:pic>
        <p:pic>
          <p:nvPicPr>
            <p:cNvPr id="77" name="Picture 76">
              <a:extLst>
                <a:ext uri="{FF2B5EF4-FFF2-40B4-BE49-F238E27FC236}">
                  <a16:creationId xmlns:a16="http://schemas.microsoft.com/office/drawing/2014/main" id="{849EF984-C6BF-4625-B410-8D78CCA8E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88" y="2889151"/>
              <a:ext cx="1638750" cy="1399956"/>
            </a:xfrm>
            <a:prstGeom prst="rect">
              <a:avLst/>
            </a:prstGeom>
          </p:spPr>
        </p:pic>
        <p:sp>
          <p:nvSpPr>
            <p:cNvPr id="78" name="Arrow: Right 77">
              <a:extLst>
                <a:ext uri="{FF2B5EF4-FFF2-40B4-BE49-F238E27FC236}">
                  <a16:creationId xmlns:a16="http://schemas.microsoft.com/office/drawing/2014/main" id="{79AFB291-2719-40CC-963B-7A77738B2886}"/>
                </a:ext>
              </a:extLst>
            </p:cNvPr>
            <p:cNvSpPr/>
            <p:nvPr/>
          </p:nvSpPr>
          <p:spPr>
            <a:xfrm>
              <a:off x="3346615" y="4378629"/>
              <a:ext cx="776142" cy="424858"/>
            </a:xfrm>
            <a:prstGeom prst="rightArrow">
              <a:avLst/>
            </a:prstGeom>
            <a:solidFill>
              <a:srgbClr val="ED7D3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a:ea typeface="+mn-ea"/>
                <a:cs typeface="+mn-cs"/>
              </a:endParaRPr>
            </a:p>
          </p:txBody>
        </p:sp>
        <p:sp>
          <p:nvSpPr>
            <p:cNvPr id="81" name="Rectangle 80">
              <a:extLst>
                <a:ext uri="{FF2B5EF4-FFF2-40B4-BE49-F238E27FC236}">
                  <a16:creationId xmlns:a16="http://schemas.microsoft.com/office/drawing/2014/main" id="{4A0D2C2E-2D11-45BA-97B5-45F523C31A2C}"/>
                </a:ext>
              </a:extLst>
            </p:cNvPr>
            <p:cNvSpPr/>
            <p:nvPr/>
          </p:nvSpPr>
          <p:spPr>
            <a:xfrm>
              <a:off x="3069548" y="4876562"/>
              <a:ext cx="1342291" cy="461665"/>
            </a:xfrm>
            <a:prstGeom prst="rect">
              <a:avLst/>
            </a:prstGeom>
          </p:spPr>
          <p:txBody>
            <a:bodyPr wrap="none">
              <a:spAutoFit/>
            </a:bodyPr>
            <a:lstStyle/>
            <a:p>
              <a:r>
                <a:rPr lang="en-CA" sz="2400" dirty="0">
                  <a:solidFill>
                    <a:prstClr val="black"/>
                  </a:solidFill>
                  <a:latin typeface="Open Sans" panose="020B0606030504020204"/>
                </a:rPr>
                <a:t>Retrieval</a:t>
              </a:r>
            </a:p>
          </p:txBody>
        </p:sp>
        <p:sp>
          <p:nvSpPr>
            <p:cNvPr id="84" name="Rectangle 83">
              <a:extLst>
                <a:ext uri="{FF2B5EF4-FFF2-40B4-BE49-F238E27FC236}">
                  <a16:creationId xmlns:a16="http://schemas.microsoft.com/office/drawing/2014/main" id="{E5F6D635-3F40-4E1C-91A6-EFB57D1C5D1B}"/>
                </a:ext>
              </a:extLst>
            </p:cNvPr>
            <p:cNvSpPr/>
            <p:nvPr/>
          </p:nvSpPr>
          <p:spPr>
            <a:xfrm>
              <a:off x="2704002" y="2350575"/>
              <a:ext cx="225068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lumMod val="65000"/>
                      <a:lumOff val="35000"/>
                    </a:prstClr>
                  </a:solidFill>
                  <a:effectLst/>
                  <a:uLnTx/>
                  <a:uFillTx/>
                </a:rPr>
                <a:t>Scene databases</a:t>
              </a:r>
            </a:p>
          </p:txBody>
        </p:sp>
      </p:grpSp>
      <p:sp>
        <p:nvSpPr>
          <p:cNvPr id="4" name="Title 3">
            <a:extLst>
              <a:ext uri="{FF2B5EF4-FFF2-40B4-BE49-F238E27FC236}">
                <a16:creationId xmlns:a16="http://schemas.microsoft.com/office/drawing/2014/main" id="{00789D30-E451-49D9-AA71-64418677A390}"/>
              </a:ext>
            </a:extLst>
          </p:cNvPr>
          <p:cNvSpPr>
            <a:spLocks noGrp="1"/>
          </p:cNvSpPr>
          <p:nvPr>
            <p:ph type="title"/>
          </p:nvPr>
        </p:nvSpPr>
        <p:spPr/>
        <p:txBody>
          <a:bodyPr>
            <a:normAutofit/>
          </a:bodyPr>
          <a:lstStyle/>
          <a:p>
            <a:r>
              <a:rPr lang="zh-CN" altLang="en-US" dirty="0"/>
              <a:t>语言驱动的场景生成</a:t>
            </a:r>
            <a:endParaRPr lang="en-CA" dirty="0"/>
          </a:p>
        </p:txBody>
      </p:sp>
      <p:sp>
        <p:nvSpPr>
          <p:cNvPr id="3" name="Slide Number Placeholder 2">
            <a:extLst>
              <a:ext uri="{FF2B5EF4-FFF2-40B4-BE49-F238E27FC236}">
                <a16:creationId xmlns:a16="http://schemas.microsoft.com/office/drawing/2014/main" id="{950423CE-9665-4BE4-AF6D-B3F4B4314754}"/>
              </a:ext>
            </a:extLst>
          </p:cNvPr>
          <p:cNvSpPr>
            <a:spLocks noGrp="1"/>
          </p:cNvSpPr>
          <p:nvPr>
            <p:ph type="sldNum" sz="quarter" idx="12"/>
          </p:nvPr>
        </p:nvSpPr>
        <p:spPr/>
        <p:txBody>
          <a:bodyPr/>
          <a:lstStyle/>
          <a:p>
            <a:fld id="{9F58998E-2429-314E-B86C-A079AABAA7E0}" type="slidenum">
              <a:rPr lang="en-US" smtClean="0"/>
              <a:pPr/>
              <a:t>31</a:t>
            </a:fld>
            <a:endParaRPr lang="en-CA" dirty="0"/>
          </a:p>
        </p:txBody>
      </p:sp>
      <p:sp>
        <p:nvSpPr>
          <p:cNvPr id="85" name="Rectangle 84">
            <a:extLst>
              <a:ext uri="{FF2B5EF4-FFF2-40B4-BE49-F238E27FC236}">
                <a16:creationId xmlns:a16="http://schemas.microsoft.com/office/drawing/2014/main" id="{602AE295-DD63-4E90-A133-5E1FE17BEDB1}"/>
              </a:ext>
            </a:extLst>
          </p:cNvPr>
          <p:cNvSpPr/>
          <p:nvPr/>
        </p:nvSpPr>
        <p:spPr>
          <a:xfrm>
            <a:off x="7111086" y="2305765"/>
            <a:ext cx="192501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lumMod val="65000"/>
                    <a:lumOff val="35000"/>
                  </a:prstClr>
                </a:solidFill>
                <a:effectLst/>
                <a:uLnTx/>
                <a:uFillTx/>
              </a:rPr>
              <a:t>Current scene</a:t>
            </a:r>
          </a:p>
        </p:txBody>
      </p:sp>
      <p:grpSp>
        <p:nvGrpSpPr>
          <p:cNvPr id="5" name="Group 4">
            <a:extLst>
              <a:ext uri="{FF2B5EF4-FFF2-40B4-BE49-F238E27FC236}">
                <a16:creationId xmlns:a16="http://schemas.microsoft.com/office/drawing/2014/main" id="{956379EE-BEAC-4981-8E55-ED5575B05391}"/>
              </a:ext>
            </a:extLst>
          </p:cNvPr>
          <p:cNvGrpSpPr/>
          <p:nvPr/>
        </p:nvGrpSpPr>
        <p:grpSpPr>
          <a:xfrm>
            <a:off x="7034738" y="2676087"/>
            <a:ext cx="5032811" cy="3038178"/>
            <a:chOff x="7034738" y="2676087"/>
            <a:chExt cx="5032811" cy="3038178"/>
          </a:xfrm>
        </p:grpSpPr>
        <p:pic>
          <p:nvPicPr>
            <p:cNvPr id="79" name="Picture 78">
              <a:extLst>
                <a:ext uri="{FF2B5EF4-FFF2-40B4-BE49-F238E27FC236}">
                  <a16:creationId xmlns:a16="http://schemas.microsoft.com/office/drawing/2014/main" id="{D275B352-6BCD-4BAB-B186-2D176D286295}"/>
                </a:ext>
              </a:extLst>
            </p:cNvPr>
            <p:cNvPicPr>
              <a:picLocks noChangeAspect="1"/>
            </p:cNvPicPr>
            <p:nvPr/>
          </p:nvPicPr>
          <p:blipFill rotWithShape="1">
            <a:blip r:embed="rId4">
              <a:extLst>
                <a:ext uri="{28A0092B-C50C-407E-A947-70E740481C1C}">
                  <a14:useLocalDpi xmlns:a14="http://schemas.microsoft.com/office/drawing/2010/main" val="0"/>
                </a:ext>
              </a:extLst>
            </a:blip>
            <a:srcRect l="17396" t="17396" r="14106" b="14105"/>
            <a:stretch/>
          </p:blipFill>
          <p:spPr>
            <a:xfrm>
              <a:off x="7111086" y="2676087"/>
              <a:ext cx="2084777" cy="1563583"/>
            </a:xfrm>
            <a:prstGeom prst="rect">
              <a:avLst/>
            </a:prstGeom>
          </p:spPr>
        </p:pic>
        <p:pic>
          <p:nvPicPr>
            <p:cNvPr id="80" name="Picture 79">
              <a:extLst>
                <a:ext uri="{FF2B5EF4-FFF2-40B4-BE49-F238E27FC236}">
                  <a16:creationId xmlns:a16="http://schemas.microsoft.com/office/drawing/2014/main" id="{AEC9D2F4-020C-4AAB-94C9-254E89AD9582}"/>
                </a:ext>
              </a:extLst>
            </p:cNvPr>
            <p:cNvPicPr>
              <a:picLocks noChangeAspect="1"/>
            </p:cNvPicPr>
            <p:nvPr/>
          </p:nvPicPr>
          <p:blipFill rotWithShape="1">
            <a:blip r:embed="rId5">
              <a:extLst>
                <a:ext uri="{28A0092B-C50C-407E-A947-70E740481C1C}">
                  <a14:useLocalDpi xmlns:a14="http://schemas.microsoft.com/office/drawing/2010/main" val="0"/>
                </a:ext>
              </a:extLst>
            </a:blip>
            <a:srcRect l="17396" t="17396" r="14106" b="14105"/>
            <a:stretch/>
          </p:blipFill>
          <p:spPr>
            <a:xfrm>
              <a:off x="9118249" y="3502289"/>
              <a:ext cx="2949300" cy="2211976"/>
            </a:xfrm>
            <a:prstGeom prst="rect">
              <a:avLst/>
            </a:prstGeom>
          </p:spPr>
        </p:pic>
        <p:sp>
          <p:nvSpPr>
            <p:cNvPr id="82" name="Arrow: Right 81">
              <a:extLst>
                <a:ext uri="{FF2B5EF4-FFF2-40B4-BE49-F238E27FC236}">
                  <a16:creationId xmlns:a16="http://schemas.microsoft.com/office/drawing/2014/main" id="{4ED6DAA9-0FC0-45A8-93B7-58DE90E25BAB}"/>
                </a:ext>
              </a:extLst>
            </p:cNvPr>
            <p:cNvSpPr/>
            <p:nvPr/>
          </p:nvSpPr>
          <p:spPr>
            <a:xfrm>
              <a:off x="7765403" y="4385889"/>
              <a:ext cx="776142" cy="424858"/>
            </a:xfrm>
            <a:prstGeom prst="rightArrow">
              <a:avLst/>
            </a:prstGeom>
            <a:solidFill>
              <a:srgbClr val="ED7D31"/>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a:ea typeface="+mn-ea"/>
                <a:cs typeface="+mn-cs"/>
              </a:endParaRPr>
            </a:p>
          </p:txBody>
        </p:sp>
        <p:sp>
          <p:nvSpPr>
            <p:cNvPr id="83" name="Rectangle 82">
              <a:extLst>
                <a:ext uri="{FF2B5EF4-FFF2-40B4-BE49-F238E27FC236}">
                  <a16:creationId xmlns:a16="http://schemas.microsoft.com/office/drawing/2014/main" id="{B7191C7D-0EB6-44B2-9065-430430222CA7}"/>
                </a:ext>
              </a:extLst>
            </p:cNvPr>
            <p:cNvSpPr/>
            <p:nvPr/>
          </p:nvSpPr>
          <p:spPr>
            <a:xfrm>
              <a:off x="7034738" y="4876563"/>
              <a:ext cx="2237472"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solidFill>
                  <a:effectLst/>
                  <a:uLnTx/>
                  <a:uFillTx/>
                </a:rPr>
                <a:t>Accommodation</a:t>
              </a:r>
              <a:endParaRPr kumimoji="0" lang="en-CA" sz="2400" b="0" i="0" u="none" strike="noStrike" kern="0" cap="none" spc="0" normalizeH="0" baseline="0" noProof="0" dirty="0">
                <a:ln>
                  <a:noFill/>
                </a:ln>
                <a:solidFill>
                  <a:prstClr val="black"/>
                </a:solidFill>
                <a:effectLst/>
                <a:uLnTx/>
                <a:uFillTx/>
                <a:latin typeface="Open Sans" panose="020B0606030504020204"/>
              </a:endParaRPr>
            </a:p>
          </p:txBody>
        </p:sp>
        <p:sp>
          <p:nvSpPr>
            <p:cNvPr id="86" name="Rectangle 85">
              <a:extLst>
                <a:ext uri="{FF2B5EF4-FFF2-40B4-BE49-F238E27FC236}">
                  <a16:creationId xmlns:a16="http://schemas.microsoft.com/office/drawing/2014/main" id="{B6C435F6-8F7D-45BF-A237-A2870815675A}"/>
                </a:ext>
              </a:extLst>
            </p:cNvPr>
            <p:cNvSpPr/>
            <p:nvPr/>
          </p:nvSpPr>
          <p:spPr>
            <a:xfrm>
              <a:off x="9964219" y="3077006"/>
              <a:ext cx="154414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prstClr val="black">
                      <a:lumMod val="65000"/>
                      <a:lumOff val="35000"/>
                    </a:prstClr>
                  </a:solidFill>
                  <a:effectLst/>
                  <a:uLnTx/>
                  <a:uFillTx/>
                </a:rPr>
                <a:t>New scene</a:t>
              </a:r>
            </a:p>
          </p:txBody>
        </p:sp>
      </p:grpSp>
      <p:sp>
        <p:nvSpPr>
          <p:cNvPr id="87" name="Rounded Rectangle 165">
            <a:extLst>
              <a:ext uri="{FF2B5EF4-FFF2-40B4-BE49-F238E27FC236}">
                <a16:creationId xmlns:a16="http://schemas.microsoft.com/office/drawing/2014/main" id="{B2217061-04BD-4F8C-AC30-419576A4D9BB}"/>
              </a:ext>
            </a:extLst>
          </p:cNvPr>
          <p:cNvSpPr/>
          <p:nvPr/>
        </p:nvSpPr>
        <p:spPr>
          <a:xfrm>
            <a:off x="278952" y="2305578"/>
            <a:ext cx="11634095" cy="3752570"/>
          </a:xfrm>
          <a:prstGeom prst="roundRect">
            <a:avLst/>
          </a:prstGeom>
          <a:noFill/>
          <a:ln w="28575" cap="flat" cmpd="sng" algn="ctr">
            <a:solidFill>
              <a:srgbClr val="70AD47"/>
            </a:solidFill>
            <a:prstDash val="lg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cxnSp>
        <p:nvCxnSpPr>
          <p:cNvPr id="88" name="Straight Connector 87">
            <a:extLst>
              <a:ext uri="{FF2B5EF4-FFF2-40B4-BE49-F238E27FC236}">
                <a16:creationId xmlns:a16="http://schemas.microsoft.com/office/drawing/2014/main" id="{E591B8D0-0AF9-413A-B351-E073570F44C3}"/>
              </a:ext>
            </a:extLst>
          </p:cNvPr>
          <p:cNvCxnSpPr>
            <a:cxnSpLocks/>
          </p:cNvCxnSpPr>
          <p:nvPr/>
        </p:nvCxnSpPr>
        <p:spPr>
          <a:xfrm>
            <a:off x="5758275" y="6440167"/>
            <a:ext cx="749287" cy="6704"/>
          </a:xfrm>
          <a:prstGeom prst="line">
            <a:avLst/>
          </a:prstGeom>
          <a:noFill/>
          <a:ln w="177800" cap="rnd" cmpd="sng" algn="ctr">
            <a:solidFill>
              <a:srgbClr val="70AD47"/>
            </a:solidFill>
            <a:prstDash val="sysDot"/>
          </a:ln>
          <a:effectLst/>
        </p:spPr>
      </p:cxnSp>
      <p:sp>
        <p:nvSpPr>
          <p:cNvPr id="89" name="Content Placeholder 2">
            <a:extLst>
              <a:ext uri="{FF2B5EF4-FFF2-40B4-BE49-F238E27FC236}">
                <a16:creationId xmlns:a16="http://schemas.microsoft.com/office/drawing/2014/main" id="{B68840EB-824B-4DA4-BBA2-F9A15B8569C7}"/>
              </a:ext>
            </a:extLst>
          </p:cNvPr>
          <p:cNvSpPr>
            <a:spLocks noGrp="1"/>
          </p:cNvSpPr>
          <p:nvPr>
            <p:ph idx="1"/>
          </p:nvPr>
        </p:nvSpPr>
        <p:spPr>
          <a:xfrm>
            <a:off x="838200" y="1180418"/>
            <a:ext cx="10515600" cy="4996546"/>
          </a:xfrm>
        </p:spPr>
        <p:txBody>
          <a:bodyPr/>
          <a:lstStyle/>
          <a:p>
            <a:r>
              <a:rPr lang="zh-CN" altLang="en-US" dirty="0"/>
              <a:t>基于语义图的子场景检索 </a:t>
            </a:r>
            <a:r>
              <a:rPr lang="en-CA" altLang="zh-CN" dirty="0"/>
              <a:t>(Sub-scene retrieval)</a:t>
            </a:r>
          </a:p>
          <a:p>
            <a:r>
              <a:rPr lang="zh-CN" altLang="en-US" dirty="0"/>
              <a:t>结合当前场景的子场景适配 </a:t>
            </a:r>
            <a:r>
              <a:rPr lang="en-CA" altLang="zh-CN" dirty="0"/>
              <a:t>(Sub-scene accommodation)</a:t>
            </a:r>
          </a:p>
          <a:p>
            <a:endParaRPr lang="en-CA" dirty="0"/>
          </a:p>
        </p:txBody>
      </p:sp>
    </p:spTree>
    <p:extLst>
      <p:ext uri="{BB962C8B-B14F-4D97-AF65-F5344CB8AC3E}">
        <p14:creationId xmlns:p14="http://schemas.microsoft.com/office/powerpoint/2010/main" val="124218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xEl>
                                              <p:pRg st="1" end="1"/>
                                            </p:txEl>
                                          </p:spTgt>
                                        </p:tgtEl>
                                        <p:attrNameLst>
                                          <p:attrName>style.visibility</p:attrName>
                                        </p:attrNameLst>
                                      </p:cBhvr>
                                      <p:to>
                                        <p:strVal val="visible"/>
                                      </p:to>
                                    </p:set>
                                    <p:animEffect transition="in" filter="fade">
                                      <p:cBhvr>
                                        <p:cTn id="7" dur="500"/>
                                        <p:tgtEl>
                                          <p:spTgt spid="89">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77C6CD-C45C-4716-B3BF-4C92880BEDFE}"/>
              </a:ext>
            </a:extLst>
          </p:cNvPr>
          <p:cNvSpPr>
            <a:spLocks noGrp="1"/>
          </p:cNvSpPr>
          <p:nvPr>
            <p:ph type="title"/>
          </p:nvPr>
        </p:nvSpPr>
        <p:spPr/>
        <p:txBody>
          <a:bodyPr>
            <a:normAutofit/>
          </a:bodyPr>
          <a:lstStyle/>
          <a:p>
            <a:r>
              <a:rPr lang="zh-CN" altLang="en-US" dirty="0"/>
              <a:t>语言驱动的三维场景生成结果</a:t>
            </a:r>
            <a:endParaRPr lang="en-CA" dirty="0"/>
          </a:p>
        </p:txBody>
      </p:sp>
      <p:sp>
        <p:nvSpPr>
          <p:cNvPr id="3" name="Slide Number Placeholder 2">
            <a:extLst>
              <a:ext uri="{FF2B5EF4-FFF2-40B4-BE49-F238E27FC236}">
                <a16:creationId xmlns:a16="http://schemas.microsoft.com/office/drawing/2014/main" id="{C8EFD62F-7864-4BFB-A94E-D565510DCB72}"/>
              </a:ext>
            </a:extLst>
          </p:cNvPr>
          <p:cNvSpPr>
            <a:spLocks noGrp="1"/>
          </p:cNvSpPr>
          <p:nvPr>
            <p:ph type="sldNum" sz="quarter" idx="12"/>
          </p:nvPr>
        </p:nvSpPr>
        <p:spPr/>
        <p:txBody>
          <a:bodyPr/>
          <a:lstStyle/>
          <a:p>
            <a:fld id="{9F58998E-2429-314E-B86C-A079AABAA7E0}" type="slidenum">
              <a:rPr lang="en-US" smtClean="0"/>
              <a:pPr/>
              <a:t>32</a:t>
            </a:fld>
            <a:endParaRPr lang="en-CA" dirty="0"/>
          </a:p>
        </p:txBody>
      </p:sp>
      <p:pic>
        <p:nvPicPr>
          <p:cNvPr id="5" name="Picture 4">
            <a:extLst>
              <a:ext uri="{FF2B5EF4-FFF2-40B4-BE49-F238E27FC236}">
                <a16:creationId xmlns:a16="http://schemas.microsoft.com/office/drawing/2014/main" id="{89C0033E-0CD9-4FFD-B034-415B7F15B8CD}"/>
              </a:ext>
            </a:extLst>
          </p:cNvPr>
          <p:cNvPicPr>
            <a:picLocks noChangeAspect="1"/>
          </p:cNvPicPr>
          <p:nvPr/>
        </p:nvPicPr>
        <p:blipFill>
          <a:blip r:embed="rId3"/>
          <a:stretch>
            <a:fillRect/>
          </a:stretch>
        </p:blipFill>
        <p:spPr>
          <a:xfrm>
            <a:off x="1732644" y="2850758"/>
            <a:ext cx="2817719" cy="2491326"/>
          </a:xfrm>
          <a:prstGeom prst="rect">
            <a:avLst/>
          </a:prstGeom>
        </p:spPr>
      </p:pic>
      <p:pic>
        <p:nvPicPr>
          <p:cNvPr id="6" name="Picture 5">
            <a:extLst>
              <a:ext uri="{FF2B5EF4-FFF2-40B4-BE49-F238E27FC236}">
                <a16:creationId xmlns:a16="http://schemas.microsoft.com/office/drawing/2014/main" id="{3EC079BD-2380-4FEC-A2F6-88156A2A1A2F}"/>
              </a:ext>
            </a:extLst>
          </p:cNvPr>
          <p:cNvPicPr>
            <a:picLocks noChangeAspect="1"/>
          </p:cNvPicPr>
          <p:nvPr/>
        </p:nvPicPr>
        <p:blipFill>
          <a:blip r:embed="rId4"/>
          <a:stretch>
            <a:fillRect/>
          </a:stretch>
        </p:blipFill>
        <p:spPr>
          <a:xfrm>
            <a:off x="4727311" y="2803553"/>
            <a:ext cx="2766620" cy="2545458"/>
          </a:xfrm>
          <a:prstGeom prst="rect">
            <a:avLst/>
          </a:prstGeom>
        </p:spPr>
      </p:pic>
      <p:pic>
        <p:nvPicPr>
          <p:cNvPr id="7" name="Picture 6">
            <a:extLst>
              <a:ext uri="{FF2B5EF4-FFF2-40B4-BE49-F238E27FC236}">
                <a16:creationId xmlns:a16="http://schemas.microsoft.com/office/drawing/2014/main" id="{33BD869D-27C5-4DA5-807A-67E8413717A4}"/>
              </a:ext>
            </a:extLst>
          </p:cNvPr>
          <p:cNvPicPr>
            <a:picLocks noChangeAspect="1"/>
          </p:cNvPicPr>
          <p:nvPr/>
        </p:nvPicPr>
        <p:blipFill>
          <a:blip r:embed="rId5"/>
          <a:stretch>
            <a:fillRect/>
          </a:stretch>
        </p:blipFill>
        <p:spPr>
          <a:xfrm>
            <a:off x="7589041" y="2705128"/>
            <a:ext cx="2817862" cy="2671592"/>
          </a:xfrm>
          <a:prstGeom prst="rect">
            <a:avLst/>
          </a:prstGeom>
        </p:spPr>
      </p:pic>
      <p:sp>
        <p:nvSpPr>
          <p:cNvPr id="8" name="Rectangle 7">
            <a:extLst>
              <a:ext uri="{FF2B5EF4-FFF2-40B4-BE49-F238E27FC236}">
                <a16:creationId xmlns:a16="http://schemas.microsoft.com/office/drawing/2014/main" id="{408CEB84-8AA1-4F72-89A4-2757F873B296}"/>
              </a:ext>
            </a:extLst>
          </p:cNvPr>
          <p:cNvSpPr/>
          <p:nvPr/>
        </p:nvSpPr>
        <p:spPr>
          <a:xfrm>
            <a:off x="1884388" y="1970230"/>
            <a:ext cx="2514228" cy="707886"/>
          </a:xfrm>
          <a:prstGeom prst="rect">
            <a:avLst/>
          </a:prstGeom>
          <a:ln w="12700">
            <a:noFill/>
          </a:ln>
        </p:spPr>
        <p:txBody>
          <a:bodyPr wrap="square">
            <a:spAutoFit/>
          </a:bodyPr>
          <a:lstStyle/>
          <a:p>
            <a:r>
              <a:rPr lang="en-CA" sz="2000" b="1" i="1" dirty="0"/>
              <a:t>There is a desk with two monitors.</a:t>
            </a:r>
            <a:r>
              <a:rPr lang="en-CA" b="1" i="1" dirty="0"/>
              <a:t> </a:t>
            </a:r>
          </a:p>
        </p:txBody>
      </p:sp>
      <p:sp>
        <p:nvSpPr>
          <p:cNvPr id="9" name="Rectangle 8">
            <a:extLst>
              <a:ext uri="{FF2B5EF4-FFF2-40B4-BE49-F238E27FC236}">
                <a16:creationId xmlns:a16="http://schemas.microsoft.com/office/drawing/2014/main" id="{4FAF6D37-39D2-4427-9852-70D3852CA166}"/>
              </a:ext>
            </a:extLst>
          </p:cNvPr>
          <p:cNvSpPr/>
          <p:nvPr/>
        </p:nvSpPr>
        <p:spPr>
          <a:xfrm>
            <a:off x="5074813" y="1972275"/>
            <a:ext cx="2514228" cy="400110"/>
          </a:xfrm>
          <a:prstGeom prst="rect">
            <a:avLst/>
          </a:prstGeom>
          <a:ln w="12700">
            <a:noFill/>
          </a:ln>
        </p:spPr>
        <p:txBody>
          <a:bodyPr wrap="square">
            <a:spAutoFit/>
          </a:bodyPr>
          <a:lstStyle/>
          <a:p>
            <a:r>
              <a:rPr lang="en-CA" sz="2000" b="1" i="1" dirty="0"/>
              <a:t>The desk is messy.</a:t>
            </a:r>
          </a:p>
        </p:txBody>
      </p:sp>
      <p:sp>
        <p:nvSpPr>
          <p:cNvPr id="10" name="Rectangle 9">
            <a:extLst>
              <a:ext uri="{FF2B5EF4-FFF2-40B4-BE49-F238E27FC236}">
                <a16:creationId xmlns:a16="http://schemas.microsoft.com/office/drawing/2014/main" id="{EEFBC717-ED52-4FD1-96AE-8D964AB06CB5}"/>
              </a:ext>
            </a:extLst>
          </p:cNvPr>
          <p:cNvSpPr/>
          <p:nvPr/>
        </p:nvSpPr>
        <p:spPr>
          <a:xfrm>
            <a:off x="7892675" y="1972275"/>
            <a:ext cx="2514228" cy="677108"/>
          </a:xfrm>
          <a:prstGeom prst="rect">
            <a:avLst/>
          </a:prstGeom>
          <a:ln w="12700">
            <a:noFill/>
          </a:ln>
        </p:spPr>
        <p:txBody>
          <a:bodyPr wrap="square">
            <a:spAutoFit/>
          </a:bodyPr>
          <a:lstStyle/>
          <a:p>
            <a:r>
              <a:rPr lang="en-CA" b="1" i="1" dirty="0"/>
              <a:t>Replace the desk and</a:t>
            </a:r>
            <a:br>
              <a:rPr lang="en-CA" b="1" i="1" dirty="0"/>
            </a:br>
            <a:r>
              <a:rPr lang="en-CA" b="1" i="1" dirty="0"/>
              <a:t>monitors.</a:t>
            </a:r>
            <a:r>
              <a:rPr lang="en-CA" sz="2000" b="1" i="1" dirty="0"/>
              <a:t> </a:t>
            </a:r>
          </a:p>
        </p:txBody>
      </p:sp>
    </p:spTree>
    <p:extLst>
      <p:ext uri="{BB962C8B-B14F-4D97-AF65-F5344CB8AC3E}">
        <p14:creationId xmlns:p14="http://schemas.microsoft.com/office/powerpoint/2010/main" val="2332324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9728B89-1CF5-4BF8-BFFC-0161B2550E2F}"/>
              </a:ext>
            </a:extLst>
          </p:cNvPr>
          <p:cNvPicPr>
            <a:picLocks noChangeAspect="1"/>
          </p:cNvPicPr>
          <p:nvPr/>
        </p:nvPicPr>
        <p:blipFill rotWithShape="1">
          <a:blip r:embed="rId4"/>
          <a:srcRect l="7252" t="19392" r="5610" b="14113"/>
          <a:stretch/>
        </p:blipFill>
        <p:spPr>
          <a:xfrm>
            <a:off x="4425600" y="2163428"/>
            <a:ext cx="5464800" cy="3164572"/>
          </a:xfrm>
          <a:prstGeom prst="rect">
            <a:avLst/>
          </a:prstGeom>
        </p:spPr>
      </p:pic>
      <p:sp>
        <p:nvSpPr>
          <p:cNvPr id="3" name="Slide Number Placeholder 2">
            <a:extLst>
              <a:ext uri="{FF2B5EF4-FFF2-40B4-BE49-F238E27FC236}">
                <a16:creationId xmlns:a16="http://schemas.microsoft.com/office/drawing/2014/main" id="{B24D8C12-7B47-4ADC-9864-2C13C532413A}"/>
              </a:ext>
            </a:extLst>
          </p:cNvPr>
          <p:cNvSpPr>
            <a:spLocks noGrp="1"/>
          </p:cNvSpPr>
          <p:nvPr>
            <p:ph type="sldNum" sz="quarter" idx="12"/>
          </p:nvPr>
        </p:nvSpPr>
        <p:spPr/>
        <p:txBody>
          <a:bodyPr/>
          <a:lstStyle/>
          <a:p>
            <a:fld id="{9F58998E-2429-314E-B86C-A079AABAA7E0}" type="slidenum">
              <a:rPr lang="en-US" smtClean="0"/>
              <a:pPr/>
              <a:t>33</a:t>
            </a:fld>
            <a:endParaRPr lang="en-CA" dirty="0"/>
          </a:p>
        </p:txBody>
      </p:sp>
      <p:sp>
        <p:nvSpPr>
          <p:cNvPr id="4" name="Title 3">
            <a:extLst>
              <a:ext uri="{FF2B5EF4-FFF2-40B4-BE49-F238E27FC236}">
                <a16:creationId xmlns:a16="http://schemas.microsoft.com/office/drawing/2014/main" id="{C240C9AF-27AA-478D-BB22-AB0E4E3A0499}"/>
              </a:ext>
            </a:extLst>
          </p:cNvPr>
          <p:cNvSpPr>
            <a:spLocks noGrp="1"/>
          </p:cNvSpPr>
          <p:nvPr>
            <p:ph type="title"/>
          </p:nvPr>
        </p:nvSpPr>
        <p:spPr/>
        <p:txBody>
          <a:bodyPr/>
          <a:lstStyle/>
          <a:p>
            <a:r>
              <a:rPr lang="zh-CN" altLang="en-US" dirty="0"/>
              <a:t>语言驱动的三维场景生成结果</a:t>
            </a:r>
            <a:endParaRPr lang="en-CA" dirty="0"/>
          </a:p>
        </p:txBody>
      </p:sp>
      <p:pic>
        <p:nvPicPr>
          <p:cNvPr id="5" name="p1 (online-video-cutter.com)">
            <a:hlinkClick r:id="" action="ppaction://media"/>
            <a:extLst>
              <a:ext uri="{FF2B5EF4-FFF2-40B4-BE49-F238E27FC236}">
                <a16:creationId xmlns:a16="http://schemas.microsoft.com/office/drawing/2014/main" id="{C0F8E734-2F7E-4A48-A4F4-64327AAEF8F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21336"/>
          <a:stretch>
            <a:fillRect/>
          </a:stretch>
        </p:blipFill>
        <p:spPr>
          <a:xfrm>
            <a:off x="3970792" y="1240551"/>
            <a:ext cx="6286808" cy="4759125"/>
          </a:xfrm>
          <a:prstGeom prst="rect">
            <a:avLst/>
          </a:prstGeom>
        </p:spPr>
      </p:pic>
      <p:sp>
        <p:nvSpPr>
          <p:cNvPr id="7" name="Rectangle 6">
            <a:extLst>
              <a:ext uri="{FF2B5EF4-FFF2-40B4-BE49-F238E27FC236}">
                <a16:creationId xmlns:a16="http://schemas.microsoft.com/office/drawing/2014/main" id="{81905FF9-E056-490C-8AD2-813F59EEDBE6}"/>
              </a:ext>
            </a:extLst>
          </p:cNvPr>
          <p:cNvSpPr/>
          <p:nvPr/>
        </p:nvSpPr>
        <p:spPr>
          <a:xfrm>
            <a:off x="1965679" y="1501934"/>
            <a:ext cx="3299904" cy="400110"/>
          </a:xfrm>
          <a:prstGeom prst="rect">
            <a:avLst/>
          </a:prstGeom>
        </p:spPr>
        <p:txBody>
          <a:bodyPr wrap="square">
            <a:spAutoFit/>
          </a:bodyPr>
          <a:lstStyle/>
          <a:p>
            <a:r>
              <a:rPr lang="en-US" altLang="zh-CN" sz="2000" b="1" i="1" dirty="0"/>
              <a:t>There is a bed.</a:t>
            </a:r>
            <a:endParaRPr lang="en-CA" sz="2000" b="1" i="1" dirty="0"/>
          </a:p>
        </p:txBody>
      </p:sp>
      <p:sp>
        <p:nvSpPr>
          <p:cNvPr id="8" name="Rectangle 7">
            <a:extLst>
              <a:ext uri="{FF2B5EF4-FFF2-40B4-BE49-F238E27FC236}">
                <a16:creationId xmlns:a16="http://schemas.microsoft.com/office/drawing/2014/main" id="{727BB840-40E1-4087-ABD6-CEE85D9E4555}"/>
              </a:ext>
            </a:extLst>
          </p:cNvPr>
          <p:cNvSpPr/>
          <p:nvPr/>
        </p:nvSpPr>
        <p:spPr>
          <a:xfrm>
            <a:off x="1965680" y="1902044"/>
            <a:ext cx="4900721" cy="400110"/>
          </a:xfrm>
          <a:prstGeom prst="rect">
            <a:avLst/>
          </a:prstGeom>
        </p:spPr>
        <p:txBody>
          <a:bodyPr wrap="square">
            <a:spAutoFit/>
          </a:bodyPr>
          <a:lstStyle/>
          <a:p>
            <a:r>
              <a:rPr lang="en-US" altLang="zh-CN" sz="2000" b="1" i="1" dirty="0"/>
              <a:t>Next to the bed, there is a messy office desk.</a:t>
            </a:r>
            <a:endParaRPr lang="en-CA" sz="2000" b="1" i="1" dirty="0"/>
          </a:p>
        </p:txBody>
      </p:sp>
      <p:sp>
        <p:nvSpPr>
          <p:cNvPr id="9" name="Rectangle 8">
            <a:extLst>
              <a:ext uri="{FF2B5EF4-FFF2-40B4-BE49-F238E27FC236}">
                <a16:creationId xmlns:a16="http://schemas.microsoft.com/office/drawing/2014/main" id="{1229C193-48D8-44AD-BB75-19D757435ED5}"/>
              </a:ext>
            </a:extLst>
          </p:cNvPr>
          <p:cNvSpPr/>
          <p:nvPr/>
        </p:nvSpPr>
        <p:spPr>
          <a:xfrm>
            <a:off x="1965679" y="2302154"/>
            <a:ext cx="5377560" cy="400110"/>
          </a:xfrm>
          <a:prstGeom prst="rect">
            <a:avLst/>
          </a:prstGeom>
        </p:spPr>
        <p:txBody>
          <a:bodyPr wrap="square">
            <a:spAutoFit/>
          </a:bodyPr>
          <a:lstStyle/>
          <a:p>
            <a:r>
              <a:rPr lang="en-US" altLang="zh-CN" sz="2000" b="1" i="1" dirty="0"/>
              <a:t>Replace the bed and the desk.</a:t>
            </a:r>
            <a:endParaRPr lang="en-CA" sz="2000" b="1" i="1" dirty="0"/>
          </a:p>
        </p:txBody>
      </p:sp>
    </p:spTree>
    <p:extLst>
      <p:ext uri="{BB962C8B-B14F-4D97-AF65-F5344CB8AC3E}">
        <p14:creationId xmlns:p14="http://schemas.microsoft.com/office/powerpoint/2010/main" val="44348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600"/>
                                        <p:tgtEl>
                                          <p:spTgt spid="7"/>
                                        </p:tgtEl>
                                      </p:cBhvr>
                                    </p:animEffect>
                                  </p:childTnLst>
                                </p:cTn>
                              </p:par>
                              <p:par>
                                <p:cTn id="10" presetID="10" presetClass="entr" presetSubtype="0" fill="hold" grpId="0" nodeType="withEffect">
                                  <p:stCondLst>
                                    <p:cond delay="13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600"/>
                                        <p:tgtEl>
                                          <p:spTgt spid="8"/>
                                        </p:tgtEl>
                                      </p:cBhvr>
                                    </p:animEffect>
                                  </p:childTnLst>
                                </p:cTn>
                              </p:par>
                              <p:par>
                                <p:cTn id="13" presetID="1" presetClass="exit" presetSubtype="0" fill="hold" grpId="1" nodeType="withEffect">
                                  <p:stCondLst>
                                    <p:cond delay="1300"/>
                                  </p:stCondLst>
                                  <p:childTnLst>
                                    <p:set>
                                      <p:cBhvr>
                                        <p:cTn id="14" dur="1" fill="hold">
                                          <p:stCondLst>
                                            <p:cond delay="0"/>
                                          </p:stCondLst>
                                        </p:cTn>
                                        <p:tgtEl>
                                          <p:spTgt spid="7"/>
                                        </p:tgtEl>
                                        <p:attrNameLst>
                                          <p:attrName>style.visibility</p:attrName>
                                        </p:attrNameLst>
                                      </p:cBhvr>
                                      <p:to>
                                        <p:strVal val="hidden"/>
                                      </p:to>
                                    </p:set>
                                  </p:childTnLst>
                                </p:cTn>
                              </p:par>
                              <p:par>
                                <p:cTn id="15" presetID="10" presetClass="entr" presetSubtype="0" fill="hold" grpId="0" nodeType="withEffect">
                                  <p:stCondLst>
                                    <p:cond delay="6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 presetClass="exit" presetSubtype="0" fill="hold" grpId="1" nodeType="withEffect">
                                  <p:stCondLst>
                                    <p:cond delay="6200"/>
                                  </p:stCondLst>
                                  <p:childTnLst>
                                    <p:set>
                                      <p:cBhvr>
                                        <p:cTn id="19" dur="1" fill="hold">
                                          <p:stCondLst>
                                            <p:cond delay="0"/>
                                          </p:stCondLst>
                                        </p:cTn>
                                        <p:tgtEl>
                                          <p:spTgt spid="8"/>
                                        </p:tgtEl>
                                        <p:attrNameLst>
                                          <p:attrName>style.visibility</p:attrName>
                                        </p:attrNameLst>
                                      </p:cBhvr>
                                      <p:to>
                                        <p:strVal val="hidden"/>
                                      </p:to>
                                    </p:set>
                                  </p:childTnLst>
                                </p:cTn>
                              </p:par>
                            </p:childTnLst>
                          </p:cTn>
                        </p:par>
                        <p:par>
                          <p:cTn id="20" fill="hold">
                            <p:stCondLst>
                              <p:cond delay="6700"/>
                            </p:stCondLst>
                            <p:childTnLst>
                              <p:par>
                                <p:cTn id="21" presetID="1"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showWhenStopped="0">
                <p:cTn id="23" fill="hold" display="0">
                  <p:stCondLst>
                    <p:cond delay="indefinite"/>
                  </p:stCondLst>
                </p:cTn>
                <p:tgtEl>
                  <p:spTgt spid="5"/>
                </p:tgtEl>
              </p:cMediaNode>
            </p:video>
          </p:childTnLst>
        </p:cTn>
      </p:par>
    </p:tnLst>
    <p:bldLst>
      <p:bldP spid="7" grpId="0"/>
      <p:bldP spid="7" grpId="1"/>
      <p:bldP spid="8" grpId="0"/>
      <p:bldP spid="8" grpId="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60C3165-DDF6-4B24-8E90-EC18839818E2}"/>
              </a:ext>
            </a:extLst>
          </p:cNvPr>
          <p:cNvSpPr txBox="1"/>
          <p:nvPr/>
        </p:nvSpPr>
        <p:spPr>
          <a:xfrm>
            <a:off x="1101368" y="4632053"/>
            <a:ext cx="10757552" cy="1169551"/>
          </a:xfrm>
          <a:prstGeom prst="rect">
            <a:avLst/>
          </a:prstGeom>
          <a:noFill/>
        </p:spPr>
        <p:txBody>
          <a:bodyPr wrap="square" rtlCol="0">
            <a:spAutoFit/>
          </a:bodyPr>
          <a:lstStyle/>
          <a:p>
            <a:r>
              <a:rPr lang="en-CA" altLang="zh-CN" sz="2200" b="1" dirty="0"/>
              <a:t>View-Aware Geometry-Structure Joint Learning for Single-View 3D Shape Reconstruction</a:t>
            </a:r>
          </a:p>
          <a:p>
            <a:r>
              <a:rPr lang="en-CA" sz="2200" i="1" dirty="0"/>
              <a:t>[Zhang* and </a:t>
            </a:r>
            <a:r>
              <a:rPr lang="en-CA" sz="2200" b="1" i="1" dirty="0"/>
              <a:t>Ma*</a:t>
            </a:r>
            <a:r>
              <a:rPr lang="en-CA" sz="2200" i="1" dirty="0"/>
              <a:t> </a:t>
            </a:r>
            <a:r>
              <a:rPr lang="en-CA" sz="2400" i="1" dirty="0"/>
              <a:t>et al. (Co-first Author), TPAMI, 2021]</a:t>
            </a:r>
          </a:p>
          <a:p>
            <a:r>
              <a:rPr lang="en-CA" sz="2400" dirty="0"/>
              <a:t>(My first top paper as a supervisor!)</a:t>
            </a:r>
            <a:endParaRPr lang="en-CA" sz="2200" dirty="0"/>
          </a:p>
        </p:txBody>
      </p:sp>
      <p:sp>
        <p:nvSpPr>
          <p:cNvPr id="2" name="Title 1">
            <a:extLst>
              <a:ext uri="{FF2B5EF4-FFF2-40B4-BE49-F238E27FC236}">
                <a16:creationId xmlns:a16="http://schemas.microsoft.com/office/drawing/2014/main" id="{DF0531FB-070C-470C-B825-7087CA536423}"/>
              </a:ext>
            </a:extLst>
          </p:cNvPr>
          <p:cNvSpPr>
            <a:spLocks noGrp="1"/>
          </p:cNvSpPr>
          <p:nvPr>
            <p:ph type="title"/>
          </p:nvPr>
        </p:nvSpPr>
        <p:spPr/>
        <p:txBody>
          <a:bodyPr/>
          <a:lstStyle/>
          <a:p>
            <a:r>
              <a:rPr lang="zh-CN" altLang="en-US" sz="3600" b="1" dirty="0"/>
              <a:t>具有结构感知的单视图重建</a:t>
            </a:r>
            <a:endParaRPr lang="en-CA" dirty="0"/>
          </a:p>
        </p:txBody>
      </p:sp>
      <p:sp>
        <p:nvSpPr>
          <p:cNvPr id="4" name="Slide Number Placeholder 3">
            <a:extLst>
              <a:ext uri="{FF2B5EF4-FFF2-40B4-BE49-F238E27FC236}">
                <a16:creationId xmlns:a16="http://schemas.microsoft.com/office/drawing/2014/main" id="{1C86B408-7C64-4469-9A3C-29AEDCC8FE74}"/>
              </a:ext>
            </a:extLst>
          </p:cNvPr>
          <p:cNvSpPr>
            <a:spLocks noGrp="1"/>
          </p:cNvSpPr>
          <p:nvPr>
            <p:ph type="sldNum" sz="quarter" idx="12"/>
          </p:nvPr>
        </p:nvSpPr>
        <p:spPr/>
        <p:txBody>
          <a:bodyPr/>
          <a:lstStyle/>
          <a:p>
            <a:fld id="{9F58998E-2429-314E-B86C-A079AABAA7E0}" type="slidenum">
              <a:rPr lang="en-US" smtClean="0"/>
              <a:pPr/>
              <a:t>34</a:t>
            </a:fld>
            <a:endParaRPr lang="en-CA" dirty="0"/>
          </a:p>
        </p:txBody>
      </p:sp>
      <p:pic>
        <p:nvPicPr>
          <p:cNvPr id="17" name="Picture 16">
            <a:extLst>
              <a:ext uri="{FF2B5EF4-FFF2-40B4-BE49-F238E27FC236}">
                <a16:creationId xmlns:a16="http://schemas.microsoft.com/office/drawing/2014/main" id="{9E94FFEB-9D57-4C8C-B55B-885C9C96E613}"/>
              </a:ext>
            </a:extLst>
          </p:cNvPr>
          <p:cNvPicPr>
            <a:picLocks noChangeAspect="1"/>
          </p:cNvPicPr>
          <p:nvPr/>
        </p:nvPicPr>
        <p:blipFill>
          <a:blip r:embed="rId3"/>
          <a:stretch>
            <a:fillRect/>
          </a:stretch>
        </p:blipFill>
        <p:spPr>
          <a:xfrm>
            <a:off x="448310" y="2185499"/>
            <a:ext cx="2456256" cy="2085441"/>
          </a:xfrm>
          <a:prstGeom prst="rect">
            <a:avLst/>
          </a:prstGeom>
        </p:spPr>
      </p:pic>
      <p:pic>
        <p:nvPicPr>
          <p:cNvPr id="20" name="Picture 19">
            <a:extLst>
              <a:ext uri="{FF2B5EF4-FFF2-40B4-BE49-F238E27FC236}">
                <a16:creationId xmlns:a16="http://schemas.microsoft.com/office/drawing/2014/main" id="{4FAEE0BA-876A-4417-BF3A-E5BFE879D297}"/>
              </a:ext>
            </a:extLst>
          </p:cNvPr>
          <p:cNvPicPr>
            <a:picLocks noChangeAspect="1"/>
          </p:cNvPicPr>
          <p:nvPr/>
        </p:nvPicPr>
        <p:blipFill>
          <a:blip r:embed="rId4"/>
          <a:stretch>
            <a:fillRect/>
          </a:stretch>
        </p:blipFill>
        <p:spPr>
          <a:xfrm>
            <a:off x="3365945" y="2164198"/>
            <a:ext cx="2993223" cy="2085442"/>
          </a:xfrm>
          <a:prstGeom prst="rect">
            <a:avLst/>
          </a:prstGeom>
        </p:spPr>
      </p:pic>
      <p:grpSp>
        <p:nvGrpSpPr>
          <p:cNvPr id="21" name="Group 20">
            <a:extLst>
              <a:ext uri="{FF2B5EF4-FFF2-40B4-BE49-F238E27FC236}">
                <a16:creationId xmlns:a16="http://schemas.microsoft.com/office/drawing/2014/main" id="{4632C209-2D5C-4FD2-8566-902B901C42ED}"/>
              </a:ext>
            </a:extLst>
          </p:cNvPr>
          <p:cNvGrpSpPr/>
          <p:nvPr/>
        </p:nvGrpSpPr>
        <p:grpSpPr>
          <a:xfrm>
            <a:off x="6784626" y="2199321"/>
            <a:ext cx="2232372" cy="2064140"/>
            <a:chOff x="6554239" y="2007800"/>
            <a:chExt cx="2232372" cy="2064140"/>
          </a:xfrm>
        </p:grpSpPr>
        <p:pic>
          <p:nvPicPr>
            <p:cNvPr id="22" name="Picture 21">
              <a:extLst>
                <a:ext uri="{FF2B5EF4-FFF2-40B4-BE49-F238E27FC236}">
                  <a16:creationId xmlns:a16="http://schemas.microsoft.com/office/drawing/2014/main" id="{BDA35808-5DE7-41D6-ADFC-0D5EC0BB96A3}"/>
                </a:ext>
              </a:extLst>
            </p:cNvPr>
            <p:cNvPicPr>
              <a:picLocks noChangeAspect="1"/>
            </p:cNvPicPr>
            <p:nvPr/>
          </p:nvPicPr>
          <p:blipFill>
            <a:blip r:embed="rId5"/>
            <a:stretch>
              <a:fillRect/>
            </a:stretch>
          </p:blipFill>
          <p:spPr>
            <a:xfrm>
              <a:off x="6825502" y="2517179"/>
              <a:ext cx="1689847" cy="1554761"/>
            </a:xfrm>
            <a:prstGeom prst="rect">
              <a:avLst/>
            </a:prstGeom>
          </p:spPr>
        </p:pic>
        <p:sp>
          <p:nvSpPr>
            <p:cNvPr id="23" name="Rectangle 22">
              <a:extLst>
                <a:ext uri="{FF2B5EF4-FFF2-40B4-BE49-F238E27FC236}">
                  <a16:creationId xmlns:a16="http://schemas.microsoft.com/office/drawing/2014/main" id="{85C1C19B-52BE-440F-86CF-F4EF33826930}"/>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pic>
        <p:nvPicPr>
          <p:cNvPr id="25" name="Picture 2">
            <a:extLst>
              <a:ext uri="{FF2B5EF4-FFF2-40B4-BE49-F238E27FC236}">
                <a16:creationId xmlns:a16="http://schemas.microsoft.com/office/drawing/2014/main" id="{2D789832-186B-45F6-B214-FC7678F840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59734" y="2147792"/>
            <a:ext cx="2093880" cy="209388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49166A0-53C1-4311-93B0-714E098243B2}"/>
              </a:ext>
            </a:extLst>
          </p:cNvPr>
          <p:cNvSpPr/>
          <p:nvPr/>
        </p:nvSpPr>
        <p:spPr>
          <a:xfrm>
            <a:off x="181701" y="2014428"/>
            <a:ext cx="9047139" cy="238498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64793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91742-0BF1-450E-8DEF-6B98B0846FFD}"/>
              </a:ext>
            </a:extLst>
          </p:cNvPr>
          <p:cNvSpPr>
            <a:spLocks noGrp="1"/>
          </p:cNvSpPr>
          <p:nvPr>
            <p:ph type="title"/>
          </p:nvPr>
        </p:nvSpPr>
        <p:spPr/>
        <p:txBody>
          <a:bodyPr/>
          <a:lstStyle/>
          <a:p>
            <a:r>
              <a:rPr lang="zh-CN" altLang="en-US" dirty="0"/>
              <a:t>单视图物体重建 </a:t>
            </a:r>
            <a:r>
              <a:rPr lang="en-CA" altLang="zh-CN" dirty="0"/>
              <a:t>(Single-view reconstruction)</a:t>
            </a:r>
            <a:endParaRPr lang="en-CA" dirty="0"/>
          </a:p>
        </p:txBody>
      </p:sp>
      <p:sp>
        <p:nvSpPr>
          <p:cNvPr id="3" name="Content Placeholder 2">
            <a:extLst>
              <a:ext uri="{FF2B5EF4-FFF2-40B4-BE49-F238E27FC236}">
                <a16:creationId xmlns:a16="http://schemas.microsoft.com/office/drawing/2014/main" id="{43A7E6D4-398E-464A-8B7B-A32956C945CD}"/>
              </a:ext>
            </a:extLst>
          </p:cNvPr>
          <p:cNvSpPr>
            <a:spLocks noGrp="1"/>
          </p:cNvSpPr>
          <p:nvPr>
            <p:ph idx="1"/>
          </p:nvPr>
        </p:nvSpPr>
        <p:spPr>
          <a:xfrm>
            <a:off x="838200" y="1180418"/>
            <a:ext cx="10294856" cy="4996546"/>
          </a:xfrm>
        </p:spPr>
        <p:txBody>
          <a:bodyPr>
            <a:normAutofit/>
          </a:bodyPr>
          <a:lstStyle/>
          <a:p>
            <a:r>
              <a:rPr lang="zh-CN" altLang="en-US" sz="2000" dirty="0"/>
              <a:t>目标：从单幅图像中直接重建或者生成出对应的三维物体模型</a:t>
            </a:r>
            <a:endParaRPr lang="en-CA" altLang="zh-CN" sz="2000" dirty="0"/>
          </a:p>
          <a:p>
            <a:r>
              <a:rPr lang="zh-CN" altLang="en-US" sz="2000" dirty="0"/>
              <a:t>挑战：传统的病态问题 </a:t>
            </a:r>
            <a:r>
              <a:rPr lang="en-CA" altLang="zh-CN" sz="2000" dirty="0"/>
              <a:t>(</a:t>
            </a:r>
            <a:r>
              <a:rPr lang="en-CA" altLang="zh-CN" sz="2000" dirty="0">
                <a:solidFill>
                  <a:srgbClr val="FF0000"/>
                </a:solidFill>
              </a:rPr>
              <a:t>ill-posed problem</a:t>
            </a:r>
            <a:r>
              <a:rPr lang="en-CA" altLang="zh-CN" sz="2000" dirty="0"/>
              <a:t>)</a:t>
            </a:r>
            <a:r>
              <a:rPr lang="zh-CN" altLang="en-US" sz="2000" dirty="0"/>
              <a:t>，由于成像时的投影 </a:t>
            </a:r>
            <a:r>
              <a:rPr lang="en-CA" altLang="zh-CN" sz="2000" dirty="0"/>
              <a:t>(projection) </a:t>
            </a:r>
            <a:r>
              <a:rPr lang="zh-CN" altLang="en-US" sz="2000" dirty="0"/>
              <a:t>导致信息缺失，无法从单幅二维图像中得到准确三维信息</a:t>
            </a:r>
            <a:endParaRPr lang="en-CA" altLang="zh-CN" sz="2000" dirty="0"/>
          </a:p>
          <a:p>
            <a:r>
              <a:rPr lang="zh-CN" altLang="en-US" sz="2000" dirty="0"/>
              <a:t>传统方法：利用双目 </a:t>
            </a:r>
            <a:r>
              <a:rPr lang="en-CA" altLang="zh-CN" sz="2000" dirty="0"/>
              <a:t>(stereo vision) </a:t>
            </a:r>
            <a:r>
              <a:rPr lang="zh-CN" altLang="en-US" sz="2000" dirty="0"/>
              <a:t>或者多视图几何 </a:t>
            </a:r>
            <a:r>
              <a:rPr lang="en-CA" altLang="zh-CN" sz="2000" dirty="0"/>
              <a:t>(</a:t>
            </a:r>
            <a:r>
              <a:rPr lang="en-CA" altLang="zh-CN" sz="2000" dirty="0" err="1"/>
              <a:t>multiview</a:t>
            </a:r>
            <a:r>
              <a:rPr lang="en-CA" altLang="zh-CN" sz="2000" dirty="0"/>
              <a:t> geometry) </a:t>
            </a:r>
            <a:r>
              <a:rPr lang="zh-CN" altLang="en-US" sz="2000" dirty="0"/>
              <a:t>的方法通过优化算法计算三维信息，例如 </a:t>
            </a:r>
            <a:r>
              <a:rPr lang="en-CA" altLang="zh-CN" sz="2000" dirty="0"/>
              <a:t>Bundle Adjustment</a:t>
            </a:r>
          </a:p>
          <a:p>
            <a:r>
              <a:rPr lang="zh-CN" altLang="en-US" sz="2000" dirty="0"/>
              <a:t>基于</a:t>
            </a:r>
            <a:r>
              <a:rPr lang="zh-CN" altLang="en-US" sz="2000" dirty="0">
                <a:solidFill>
                  <a:srgbClr val="0070C0"/>
                </a:solidFill>
              </a:rPr>
              <a:t>几何深度学习</a:t>
            </a:r>
            <a:r>
              <a:rPr lang="zh-CN" altLang="en-US" sz="2000" dirty="0"/>
              <a:t>的方法：通过有监督 </a:t>
            </a:r>
            <a:r>
              <a:rPr lang="en-CA" altLang="zh-CN" sz="2000" dirty="0"/>
              <a:t>(supervised) </a:t>
            </a:r>
            <a:r>
              <a:rPr lang="zh-CN" altLang="en-US" sz="2000" dirty="0"/>
              <a:t>或者自监督 </a:t>
            </a:r>
            <a:r>
              <a:rPr lang="en-CA" altLang="zh-CN" sz="2000" dirty="0"/>
              <a:t>(self-supervised) </a:t>
            </a:r>
            <a:r>
              <a:rPr lang="zh-CN" altLang="en-US" sz="2000" dirty="0"/>
              <a:t>学习等方式，直接训练从图像到三维模型的映射网络</a:t>
            </a:r>
            <a:endParaRPr lang="en-CA" sz="2000" dirty="0"/>
          </a:p>
        </p:txBody>
      </p:sp>
      <p:sp>
        <p:nvSpPr>
          <p:cNvPr id="4" name="Slide Number Placeholder 3">
            <a:extLst>
              <a:ext uri="{FF2B5EF4-FFF2-40B4-BE49-F238E27FC236}">
                <a16:creationId xmlns:a16="http://schemas.microsoft.com/office/drawing/2014/main" id="{6B3AF4DE-A070-4460-8653-671567191E28}"/>
              </a:ext>
            </a:extLst>
          </p:cNvPr>
          <p:cNvSpPr>
            <a:spLocks noGrp="1"/>
          </p:cNvSpPr>
          <p:nvPr>
            <p:ph type="sldNum" sz="quarter" idx="12"/>
          </p:nvPr>
        </p:nvSpPr>
        <p:spPr/>
        <p:txBody>
          <a:bodyPr/>
          <a:lstStyle/>
          <a:p>
            <a:fld id="{9F58998E-2429-314E-B86C-A079AABAA7E0}" type="slidenum">
              <a:rPr lang="en-US" smtClean="0"/>
              <a:pPr/>
              <a:t>35</a:t>
            </a:fld>
            <a:endParaRPr lang="en-CA" dirty="0"/>
          </a:p>
        </p:txBody>
      </p:sp>
      <p:grpSp>
        <p:nvGrpSpPr>
          <p:cNvPr id="5" name="Group 4">
            <a:extLst>
              <a:ext uri="{FF2B5EF4-FFF2-40B4-BE49-F238E27FC236}">
                <a16:creationId xmlns:a16="http://schemas.microsoft.com/office/drawing/2014/main" id="{7BF13C15-2693-4B11-94F6-EC854C57171C}"/>
              </a:ext>
            </a:extLst>
          </p:cNvPr>
          <p:cNvGrpSpPr/>
          <p:nvPr/>
        </p:nvGrpSpPr>
        <p:grpSpPr>
          <a:xfrm>
            <a:off x="510168" y="4048567"/>
            <a:ext cx="3516027" cy="2234007"/>
            <a:chOff x="510168" y="4048567"/>
            <a:chExt cx="3516027" cy="2234007"/>
          </a:xfrm>
        </p:grpSpPr>
        <p:grpSp>
          <p:nvGrpSpPr>
            <p:cNvPr id="8" name="Group 7">
              <a:extLst>
                <a:ext uri="{FF2B5EF4-FFF2-40B4-BE49-F238E27FC236}">
                  <a16:creationId xmlns:a16="http://schemas.microsoft.com/office/drawing/2014/main" id="{5E64D3BE-EB59-4438-B7E7-AA99A82D8598}"/>
                </a:ext>
              </a:extLst>
            </p:cNvPr>
            <p:cNvGrpSpPr/>
            <p:nvPr/>
          </p:nvGrpSpPr>
          <p:grpSpPr>
            <a:xfrm>
              <a:off x="510168" y="4048567"/>
              <a:ext cx="3480572" cy="1800000"/>
              <a:chOff x="6740635" y="4237383"/>
              <a:chExt cx="3480572" cy="1800000"/>
            </a:xfrm>
          </p:grpSpPr>
          <p:pic>
            <p:nvPicPr>
              <p:cNvPr id="9" name="Picture 8">
                <a:extLst>
                  <a:ext uri="{FF2B5EF4-FFF2-40B4-BE49-F238E27FC236}">
                    <a16:creationId xmlns:a16="http://schemas.microsoft.com/office/drawing/2014/main" id="{3F866A8F-E4FB-432E-A0D5-80C5434397BB}"/>
                  </a:ext>
                </a:extLst>
              </p:cNvPr>
              <p:cNvPicPr>
                <a:picLocks noChangeAspect="1"/>
              </p:cNvPicPr>
              <p:nvPr/>
            </p:nvPicPr>
            <p:blipFill>
              <a:blip r:embed="rId2"/>
              <a:stretch>
                <a:fillRect/>
              </a:stretch>
            </p:blipFill>
            <p:spPr>
              <a:xfrm>
                <a:off x="9043388" y="4237383"/>
                <a:ext cx="1177819" cy="1800000"/>
              </a:xfrm>
              <a:prstGeom prst="rect">
                <a:avLst/>
              </a:prstGeom>
            </p:spPr>
          </p:pic>
          <p:pic>
            <p:nvPicPr>
              <p:cNvPr id="10" name="Picture 9">
                <a:extLst>
                  <a:ext uri="{FF2B5EF4-FFF2-40B4-BE49-F238E27FC236}">
                    <a16:creationId xmlns:a16="http://schemas.microsoft.com/office/drawing/2014/main" id="{204AD468-B921-4671-B8A0-9C4FBF18B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635" y="4237383"/>
                <a:ext cx="1800000" cy="1800000"/>
              </a:xfrm>
              <a:prstGeom prst="rect">
                <a:avLst/>
              </a:prstGeom>
            </p:spPr>
          </p:pic>
          <p:sp>
            <p:nvSpPr>
              <p:cNvPr id="11" name="Arrow: Right 10">
                <a:extLst>
                  <a:ext uri="{FF2B5EF4-FFF2-40B4-BE49-F238E27FC236}">
                    <a16:creationId xmlns:a16="http://schemas.microsoft.com/office/drawing/2014/main" id="{E99CDA37-A8CA-4D78-B7A5-281F2D53134E}"/>
                  </a:ext>
                </a:extLst>
              </p:cNvPr>
              <p:cNvSpPr/>
              <p:nvPr/>
            </p:nvSpPr>
            <p:spPr>
              <a:xfrm>
                <a:off x="8640024" y="4948244"/>
                <a:ext cx="275694" cy="378278"/>
              </a:xfrm>
              <a:prstGeom prst="rightArrow">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
          <p:nvSpPr>
            <p:cNvPr id="12" name="TextBox 11">
              <a:extLst>
                <a:ext uri="{FF2B5EF4-FFF2-40B4-BE49-F238E27FC236}">
                  <a16:creationId xmlns:a16="http://schemas.microsoft.com/office/drawing/2014/main" id="{1E1BE7CE-F4F8-4540-A95F-3A3F676928C5}"/>
                </a:ext>
              </a:extLst>
            </p:cNvPr>
            <p:cNvSpPr txBox="1"/>
            <p:nvPr/>
          </p:nvSpPr>
          <p:spPr>
            <a:xfrm>
              <a:off x="804874" y="5882402"/>
              <a:ext cx="1210588" cy="400110"/>
            </a:xfrm>
            <a:prstGeom prst="rect">
              <a:avLst/>
            </a:prstGeom>
            <a:noFill/>
          </p:spPr>
          <p:txBody>
            <a:bodyPr wrap="none" rtlCol="0">
              <a:spAutoFit/>
            </a:bodyPr>
            <a:lstStyle/>
            <a:p>
              <a:r>
                <a:rPr lang="zh-CN" altLang="en-US" sz="2000" b="1" dirty="0">
                  <a:latin typeface="+mn-ea"/>
                </a:rPr>
                <a:t>输入图像</a:t>
              </a:r>
              <a:endParaRPr lang="en-CA" sz="2000" b="1" dirty="0">
                <a:latin typeface="+mn-ea"/>
              </a:endParaRPr>
            </a:p>
          </p:txBody>
        </p:sp>
        <p:sp>
          <p:nvSpPr>
            <p:cNvPr id="13" name="TextBox 12">
              <a:extLst>
                <a:ext uri="{FF2B5EF4-FFF2-40B4-BE49-F238E27FC236}">
                  <a16:creationId xmlns:a16="http://schemas.microsoft.com/office/drawing/2014/main" id="{5E1E0F77-C1EE-41BA-A85B-0AC7D949C994}"/>
                </a:ext>
              </a:extLst>
            </p:cNvPr>
            <p:cNvSpPr txBox="1"/>
            <p:nvPr/>
          </p:nvSpPr>
          <p:spPr>
            <a:xfrm>
              <a:off x="2815607" y="5882464"/>
              <a:ext cx="1210588" cy="400110"/>
            </a:xfrm>
            <a:prstGeom prst="rect">
              <a:avLst/>
            </a:prstGeom>
            <a:noFill/>
          </p:spPr>
          <p:txBody>
            <a:bodyPr wrap="none" rtlCol="0">
              <a:spAutoFit/>
            </a:bodyPr>
            <a:lstStyle/>
            <a:p>
              <a:r>
                <a:rPr lang="zh-CN" altLang="en-US" sz="2000" b="1" dirty="0">
                  <a:latin typeface="+mn-ea"/>
                </a:rPr>
                <a:t>三维模型</a:t>
              </a:r>
              <a:endParaRPr lang="en-CA" sz="2000" b="1" dirty="0">
                <a:latin typeface="+mn-ea"/>
              </a:endParaRPr>
            </a:p>
          </p:txBody>
        </p:sp>
      </p:grpSp>
      <p:grpSp>
        <p:nvGrpSpPr>
          <p:cNvPr id="6" name="Group 5">
            <a:extLst>
              <a:ext uri="{FF2B5EF4-FFF2-40B4-BE49-F238E27FC236}">
                <a16:creationId xmlns:a16="http://schemas.microsoft.com/office/drawing/2014/main" id="{B64BA84F-9E1A-4C44-A334-2421F09C56A3}"/>
              </a:ext>
            </a:extLst>
          </p:cNvPr>
          <p:cNvGrpSpPr/>
          <p:nvPr/>
        </p:nvGrpSpPr>
        <p:grpSpPr>
          <a:xfrm>
            <a:off x="4706042" y="4048567"/>
            <a:ext cx="3106814" cy="2507886"/>
            <a:chOff x="4706042" y="4048567"/>
            <a:chExt cx="3106814" cy="2507886"/>
          </a:xfrm>
        </p:grpSpPr>
        <p:pic>
          <p:nvPicPr>
            <p:cNvPr id="1026" name="Picture 2" descr="Features - Neitra 3D Pro">
              <a:extLst>
                <a:ext uri="{FF2B5EF4-FFF2-40B4-BE49-F238E27FC236}">
                  <a16:creationId xmlns:a16="http://schemas.microsoft.com/office/drawing/2014/main" id="{4CA65D07-1626-4CB3-A230-ADBA414E9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042" y="4048567"/>
              <a:ext cx="3106814" cy="19676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F919D9A-26D3-4531-8395-1D28E703B36A}"/>
                </a:ext>
              </a:extLst>
            </p:cNvPr>
            <p:cNvSpPr txBox="1"/>
            <p:nvPr/>
          </p:nvSpPr>
          <p:spPr>
            <a:xfrm>
              <a:off x="5111532" y="5848567"/>
              <a:ext cx="2295834" cy="707886"/>
            </a:xfrm>
            <a:prstGeom prst="rect">
              <a:avLst/>
            </a:prstGeom>
            <a:noFill/>
          </p:spPr>
          <p:txBody>
            <a:bodyPr wrap="square" rtlCol="0">
              <a:spAutoFit/>
            </a:bodyPr>
            <a:lstStyle/>
            <a:p>
              <a:pPr algn="ctr"/>
              <a:r>
                <a:rPr lang="zh-CN" altLang="en-US" sz="2000" b="1" dirty="0">
                  <a:latin typeface="+mn-ea"/>
                </a:rPr>
                <a:t>基于多视图几何的三维重建</a:t>
              </a:r>
              <a:endParaRPr lang="en-CA" sz="2000" b="1" dirty="0">
                <a:latin typeface="+mn-ea"/>
              </a:endParaRPr>
            </a:p>
          </p:txBody>
        </p:sp>
      </p:grpSp>
      <p:grpSp>
        <p:nvGrpSpPr>
          <p:cNvPr id="7" name="Group 6">
            <a:extLst>
              <a:ext uri="{FF2B5EF4-FFF2-40B4-BE49-F238E27FC236}">
                <a16:creationId xmlns:a16="http://schemas.microsoft.com/office/drawing/2014/main" id="{95194F12-431E-434D-A483-ACA67411A8AC}"/>
              </a:ext>
            </a:extLst>
          </p:cNvPr>
          <p:cNvGrpSpPr/>
          <p:nvPr/>
        </p:nvGrpSpPr>
        <p:grpSpPr>
          <a:xfrm>
            <a:off x="8321187" y="4160920"/>
            <a:ext cx="3181535" cy="2087757"/>
            <a:chOff x="8321187" y="4160920"/>
            <a:chExt cx="3181535" cy="2087757"/>
          </a:xfrm>
        </p:grpSpPr>
        <p:pic>
          <p:nvPicPr>
            <p:cNvPr id="15" name="Picture 14">
              <a:extLst>
                <a:ext uri="{FF2B5EF4-FFF2-40B4-BE49-F238E27FC236}">
                  <a16:creationId xmlns:a16="http://schemas.microsoft.com/office/drawing/2014/main" id="{7704ECF4-CDA3-45F7-AC70-5AF4E77A0E36}"/>
                </a:ext>
              </a:extLst>
            </p:cNvPr>
            <p:cNvPicPr>
              <a:picLocks noChangeAspect="1"/>
            </p:cNvPicPr>
            <p:nvPr/>
          </p:nvPicPr>
          <p:blipFill>
            <a:blip r:embed="rId5"/>
            <a:stretch>
              <a:fillRect/>
            </a:stretch>
          </p:blipFill>
          <p:spPr>
            <a:xfrm flipH="1">
              <a:off x="8321187" y="4197813"/>
              <a:ext cx="999342" cy="1501508"/>
            </a:xfrm>
            <a:prstGeom prst="rect">
              <a:avLst/>
            </a:prstGeom>
          </p:spPr>
        </p:pic>
        <p:pic>
          <p:nvPicPr>
            <p:cNvPr id="17" name="Picture 16">
              <a:extLst>
                <a:ext uri="{FF2B5EF4-FFF2-40B4-BE49-F238E27FC236}">
                  <a16:creationId xmlns:a16="http://schemas.microsoft.com/office/drawing/2014/main" id="{D8458C6E-0C1E-40EF-AD55-47511A779285}"/>
                </a:ext>
              </a:extLst>
            </p:cNvPr>
            <p:cNvPicPr>
              <a:picLocks noChangeAspect="1"/>
            </p:cNvPicPr>
            <p:nvPr/>
          </p:nvPicPr>
          <p:blipFill>
            <a:blip r:embed="rId6"/>
            <a:stretch>
              <a:fillRect/>
            </a:stretch>
          </p:blipFill>
          <p:spPr>
            <a:xfrm>
              <a:off x="10556603" y="4176073"/>
              <a:ext cx="919386" cy="1501509"/>
            </a:xfrm>
            <a:prstGeom prst="rect">
              <a:avLst/>
            </a:prstGeom>
          </p:spPr>
        </p:pic>
        <p:grpSp>
          <p:nvGrpSpPr>
            <p:cNvPr id="19" name="Group 18">
              <a:extLst>
                <a:ext uri="{FF2B5EF4-FFF2-40B4-BE49-F238E27FC236}">
                  <a16:creationId xmlns:a16="http://schemas.microsoft.com/office/drawing/2014/main" id="{566C8D1F-007C-45B4-B477-50264DE6219A}"/>
                </a:ext>
              </a:extLst>
            </p:cNvPr>
            <p:cNvGrpSpPr/>
            <p:nvPr/>
          </p:nvGrpSpPr>
          <p:grpSpPr>
            <a:xfrm>
              <a:off x="9432663" y="4549069"/>
              <a:ext cx="1010816" cy="755515"/>
              <a:chOff x="9545509" y="4506010"/>
              <a:chExt cx="845158" cy="631697"/>
            </a:xfrm>
          </p:grpSpPr>
          <p:sp>
            <p:nvSpPr>
              <p:cNvPr id="18" name="Trapezoid 17">
                <a:extLst>
                  <a:ext uri="{FF2B5EF4-FFF2-40B4-BE49-F238E27FC236}">
                    <a16:creationId xmlns:a16="http://schemas.microsoft.com/office/drawing/2014/main" id="{B5991BF6-C7E0-490D-9428-502253B1ECA8}"/>
                  </a:ext>
                </a:extLst>
              </p:cNvPr>
              <p:cNvSpPr/>
              <p:nvPr/>
            </p:nvSpPr>
            <p:spPr>
              <a:xfrm rot="5400000">
                <a:off x="9410692" y="4640829"/>
                <a:ext cx="631695" cy="362062"/>
              </a:xfrm>
              <a:prstGeom prst="trapezoid">
                <a:avLst>
                  <a:gd name="adj" fmla="val 40622"/>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rapezoid 19">
                <a:extLst>
                  <a:ext uri="{FF2B5EF4-FFF2-40B4-BE49-F238E27FC236}">
                    <a16:creationId xmlns:a16="http://schemas.microsoft.com/office/drawing/2014/main" id="{30199EAB-F114-4BDE-93D6-D4028F6BD2CC}"/>
                  </a:ext>
                </a:extLst>
              </p:cNvPr>
              <p:cNvSpPr/>
              <p:nvPr/>
            </p:nvSpPr>
            <p:spPr>
              <a:xfrm rot="16200000">
                <a:off x="9893788" y="4640827"/>
                <a:ext cx="631695" cy="362062"/>
              </a:xfrm>
              <a:prstGeom prst="trapezoid">
                <a:avLst>
                  <a:gd name="adj" fmla="val 40622"/>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2" name="TextBox 21">
              <a:extLst>
                <a:ext uri="{FF2B5EF4-FFF2-40B4-BE49-F238E27FC236}">
                  <a16:creationId xmlns:a16="http://schemas.microsoft.com/office/drawing/2014/main" id="{A36476E9-5D96-4E2B-934F-592068879446}"/>
                </a:ext>
              </a:extLst>
            </p:cNvPr>
            <p:cNvSpPr txBox="1"/>
            <p:nvPr/>
          </p:nvSpPr>
          <p:spPr>
            <a:xfrm>
              <a:off x="8395908" y="5848567"/>
              <a:ext cx="3106814" cy="400110"/>
            </a:xfrm>
            <a:prstGeom prst="rect">
              <a:avLst/>
            </a:prstGeom>
            <a:noFill/>
          </p:spPr>
          <p:txBody>
            <a:bodyPr wrap="square" rtlCol="0">
              <a:spAutoFit/>
            </a:bodyPr>
            <a:lstStyle/>
            <a:p>
              <a:r>
                <a:rPr lang="zh-CN" altLang="en-US" sz="2000" b="1" dirty="0">
                  <a:latin typeface="+mn-ea"/>
                </a:rPr>
                <a:t>基于几何深度学习的重建</a:t>
              </a:r>
              <a:endParaRPr lang="en-CA" sz="2000" b="1" dirty="0">
                <a:latin typeface="+mn-ea"/>
              </a:endParaRPr>
            </a:p>
          </p:txBody>
        </p:sp>
        <p:sp>
          <p:nvSpPr>
            <p:cNvPr id="23" name="TextBox 22">
              <a:extLst>
                <a:ext uri="{FF2B5EF4-FFF2-40B4-BE49-F238E27FC236}">
                  <a16:creationId xmlns:a16="http://schemas.microsoft.com/office/drawing/2014/main" id="{7DC21178-B96B-4023-8EAD-A2C6E1327A25}"/>
                </a:ext>
              </a:extLst>
            </p:cNvPr>
            <p:cNvSpPr txBox="1"/>
            <p:nvPr/>
          </p:nvSpPr>
          <p:spPr>
            <a:xfrm>
              <a:off x="9395801" y="4160920"/>
              <a:ext cx="1295270" cy="400110"/>
            </a:xfrm>
            <a:prstGeom prst="rect">
              <a:avLst/>
            </a:prstGeom>
            <a:noFill/>
          </p:spPr>
          <p:txBody>
            <a:bodyPr wrap="square" rtlCol="0">
              <a:spAutoFit/>
            </a:bodyPr>
            <a:lstStyle/>
            <a:p>
              <a:r>
                <a:rPr lang="en-CA" altLang="zh-CN" sz="2000" b="1" dirty="0">
                  <a:solidFill>
                    <a:schemeClr val="accent4"/>
                  </a:solidFill>
                </a:rPr>
                <a:t>Network</a:t>
              </a:r>
              <a:endParaRPr lang="en-CA" sz="2000" b="1" dirty="0">
                <a:solidFill>
                  <a:schemeClr val="accent4"/>
                </a:solidFill>
              </a:endParaRPr>
            </a:p>
          </p:txBody>
        </p:sp>
      </p:grpSp>
    </p:spTree>
    <p:extLst>
      <p:ext uri="{BB962C8B-B14F-4D97-AF65-F5344CB8AC3E}">
        <p14:creationId xmlns:p14="http://schemas.microsoft.com/office/powerpoint/2010/main" val="1999646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ED6E-407E-4E67-9973-B6F9FB72E056}"/>
              </a:ext>
            </a:extLst>
          </p:cNvPr>
          <p:cNvSpPr>
            <a:spLocks noGrp="1"/>
          </p:cNvSpPr>
          <p:nvPr>
            <p:ph type="title"/>
          </p:nvPr>
        </p:nvSpPr>
        <p:spPr/>
        <p:txBody>
          <a:bodyPr/>
          <a:lstStyle/>
          <a:p>
            <a:r>
              <a:rPr lang="zh-CN" altLang="en-US" dirty="0"/>
              <a:t>相关工作：单视图重建</a:t>
            </a:r>
            <a:endParaRPr lang="en-CA" dirty="0"/>
          </a:p>
        </p:txBody>
      </p:sp>
      <p:sp>
        <p:nvSpPr>
          <p:cNvPr id="4" name="Slide Number Placeholder 3">
            <a:extLst>
              <a:ext uri="{FF2B5EF4-FFF2-40B4-BE49-F238E27FC236}">
                <a16:creationId xmlns:a16="http://schemas.microsoft.com/office/drawing/2014/main" id="{CFBD2A6A-3982-4CAB-B95B-C2E062FD34D5}"/>
              </a:ext>
            </a:extLst>
          </p:cNvPr>
          <p:cNvSpPr>
            <a:spLocks noGrp="1"/>
          </p:cNvSpPr>
          <p:nvPr>
            <p:ph type="sldNum" sz="quarter" idx="12"/>
          </p:nvPr>
        </p:nvSpPr>
        <p:spPr/>
        <p:txBody>
          <a:bodyPr/>
          <a:lstStyle/>
          <a:p>
            <a:fld id="{9F58998E-2429-314E-B86C-A079AABAA7E0}" type="slidenum">
              <a:rPr lang="en-US" smtClean="0"/>
              <a:pPr/>
              <a:t>36</a:t>
            </a:fld>
            <a:endParaRPr lang="en-CA" dirty="0"/>
          </a:p>
        </p:txBody>
      </p:sp>
      <p:sp>
        <p:nvSpPr>
          <p:cNvPr id="5" name="TextBox 4">
            <a:extLst>
              <a:ext uri="{FF2B5EF4-FFF2-40B4-BE49-F238E27FC236}">
                <a16:creationId xmlns:a16="http://schemas.microsoft.com/office/drawing/2014/main" id="{FB11D32E-01CA-4EDB-AE2A-BCB74FA78699}"/>
              </a:ext>
            </a:extLst>
          </p:cNvPr>
          <p:cNvSpPr txBox="1"/>
          <p:nvPr/>
        </p:nvSpPr>
        <p:spPr>
          <a:xfrm>
            <a:off x="4980052" y="3053491"/>
            <a:ext cx="2437783" cy="707886"/>
          </a:xfrm>
          <a:prstGeom prst="rect">
            <a:avLst/>
          </a:prstGeom>
          <a:noFill/>
        </p:spPr>
        <p:txBody>
          <a:bodyPr wrap="none" rtlCol="0">
            <a:spAutoFit/>
          </a:bodyPr>
          <a:lstStyle/>
          <a:p>
            <a:pPr algn="ctr"/>
            <a:r>
              <a:rPr lang="zh-CN" altLang="en-US" sz="2000" b="1" dirty="0"/>
              <a:t>点云重建</a:t>
            </a:r>
            <a:endParaRPr lang="en-CA" altLang="zh-CN" sz="2000" b="1" dirty="0"/>
          </a:p>
          <a:p>
            <a:pPr algn="ctr"/>
            <a:r>
              <a:rPr lang="en-CA" sz="2000" b="1" dirty="0"/>
              <a:t>PSG </a:t>
            </a:r>
            <a:r>
              <a:rPr lang="en-US" sz="2000" b="1" dirty="0"/>
              <a:t>[Fan et al., 2016]</a:t>
            </a:r>
            <a:endParaRPr lang="en-CA" sz="2000" b="1" dirty="0"/>
          </a:p>
        </p:txBody>
      </p:sp>
      <p:sp>
        <p:nvSpPr>
          <p:cNvPr id="6" name="TextBox 5">
            <a:extLst>
              <a:ext uri="{FF2B5EF4-FFF2-40B4-BE49-F238E27FC236}">
                <a16:creationId xmlns:a16="http://schemas.microsoft.com/office/drawing/2014/main" id="{476E03FC-49D0-49CA-9147-3B7D374A9F9D}"/>
              </a:ext>
            </a:extLst>
          </p:cNvPr>
          <p:cNvSpPr txBox="1"/>
          <p:nvPr/>
        </p:nvSpPr>
        <p:spPr>
          <a:xfrm>
            <a:off x="8501216" y="3053491"/>
            <a:ext cx="3293081" cy="707886"/>
          </a:xfrm>
          <a:prstGeom prst="rect">
            <a:avLst/>
          </a:prstGeom>
          <a:noFill/>
        </p:spPr>
        <p:txBody>
          <a:bodyPr wrap="none" rtlCol="0">
            <a:spAutoFit/>
          </a:bodyPr>
          <a:lstStyle/>
          <a:p>
            <a:pPr algn="ctr"/>
            <a:r>
              <a:rPr lang="zh-CN" altLang="en-US" sz="2000" b="1" dirty="0"/>
              <a:t>基于网格变形的重建</a:t>
            </a:r>
            <a:endParaRPr lang="en-CA" altLang="zh-CN" sz="2000" b="1" dirty="0"/>
          </a:p>
          <a:p>
            <a:pPr algn="ctr"/>
            <a:r>
              <a:rPr lang="en-CA" sz="2000" b="1" dirty="0"/>
              <a:t>Pix2Mesh [Wang et al., 2018]</a:t>
            </a:r>
          </a:p>
        </p:txBody>
      </p:sp>
      <p:sp>
        <p:nvSpPr>
          <p:cNvPr id="7" name="TextBox 6">
            <a:extLst>
              <a:ext uri="{FF2B5EF4-FFF2-40B4-BE49-F238E27FC236}">
                <a16:creationId xmlns:a16="http://schemas.microsoft.com/office/drawing/2014/main" id="{BD856BCB-C491-4D01-A3C4-9DF3654B0643}"/>
              </a:ext>
            </a:extLst>
          </p:cNvPr>
          <p:cNvSpPr txBox="1"/>
          <p:nvPr/>
        </p:nvSpPr>
        <p:spPr>
          <a:xfrm>
            <a:off x="1007367" y="3053491"/>
            <a:ext cx="3215841" cy="707886"/>
          </a:xfrm>
          <a:prstGeom prst="rect">
            <a:avLst/>
          </a:prstGeom>
          <a:noFill/>
        </p:spPr>
        <p:txBody>
          <a:bodyPr wrap="square" rtlCol="0">
            <a:spAutoFit/>
          </a:bodyPr>
          <a:lstStyle/>
          <a:p>
            <a:pPr algn="ctr"/>
            <a:r>
              <a:rPr lang="zh-CN" altLang="en-US" sz="2000" b="1" dirty="0"/>
              <a:t>体素重建</a:t>
            </a:r>
            <a:endParaRPr lang="en-CA" altLang="zh-CN" sz="2000" b="1" dirty="0"/>
          </a:p>
          <a:p>
            <a:pPr algn="ctr"/>
            <a:r>
              <a:rPr lang="en-CA" sz="2000" b="1" dirty="0"/>
              <a:t>3D-R2N2 [Choy et al., 2016]</a:t>
            </a:r>
          </a:p>
        </p:txBody>
      </p:sp>
      <p:sp>
        <p:nvSpPr>
          <p:cNvPr id="8" name="TextBox 7">
            <a:extLst>
              <a:ext uri="{FF2B5EF4-FFF2-40B4-BE49-F238E27FC236}">
                <a16:creationId xmlns:a16="http://schemas.microsoft.com/office/drawing/2014/main" id="{68C98F1E-BBB1-4312-9C57-D965E7EFE6AD}"/>
              </a:ext>
            </a:extLst>
          </p:cNvPr>
          <p:cNvSpPr txBox="1"/>
          <p:nvPr/>
        </p:nvSpPr>
        <p:spPr>
          <a:xfrm>
            <a:off x="1376022" y="5643168"/>
            <a:ext cx="2438774" cy="1015663"/>
          </a:xfrm>
          <a:prstGeom prst="rect">
            <a:avLst/>
          </a:prstGeom>
          <a:noFill/>
        </p:spPr>
        <p:txBody>
          <a:bodyPr wrap="square" rtlCol="0">
            <a:spAutoFit/>
          </a:bodyPr>
          <a:lstStyle/>
          <a:p>
            <a:pPr algn="ctr"/>
            <a:r>
              <a:rPr lang="zh-CN" altLang="en-US" sz="2000" b="1" dirty="0"/>
              <a:t>基于显式参数映射的重建 </a:t>
            </a:r>
            <a:r>
              <a:rPr lang="en-CA" altLang="zh-CN" sz="2000" b="1" dirty="0" err="1"/>
              <a:t>AtlasNet</a:t>
            </a:r>
            <a:r>
              <a:rPr lang="en-CA" altLang="zh-CN" sz="2000" b="1" dirty="0"/>
              <a:t> [</a:t>
            </a:r>
            <a:r>
              <a:rPr lang="en-CA" altLang="zh-CN" sz="2000" b="1" dirty="0" err="1"/>
              <a:t>Groueix</a:t>
            </a:r>
            <a:r>
              <a:rPr lang="en-CA" altLang="zh-CN" sz="2000" b="1" dirty="0"/>
              <a:t> </a:t>
            </a:r>
            <a:r>
              <a:rPr lang="en-US" altLang="zh-CN" sz="2000" b="1" dirty="0"/>
              <a:t>et al, 2018</a:t>
            </a:r>
            <a:r>
              <a:rPr lang="en-CA" altLang="zh-CN" sz="2000" b="1" dirty="0"/>
              <a:t>]</a:t>
            </a:r>
            <a:endParaRPr lang="en-CA" sz="2000" b="1" dirty="0"/>
          </a:p>
        </p:txBody>
      </p:sp>
      <p:sp>
        <p:nvSpPr>
          <p:cNvPr id="9" name="TextBox 8">
            <a:extLst>
              <a:ext uri="{FF2B5EF4-FFF2-40B4-BE49-F238E27FC236}">
                <a16:creationId xmlns:a16="http://schemas.microsoft.com/office/drawing/2014/main" id="{2D7A9A4D-5A94-4C91-8299-9AB44C480701}"/>
              </a:ext>
            </a:extLst>
          </p:cNvPr>
          <p:cNvSpPr txBox="1"/>
          <p:nvPr/>
        </p:nvSpPr>
        <p:spPr>
          <a:xfrm>
            <a:off x="4447954" y="5643168"/>
            <a:ext cx="3836307" cy="707886"/>
          </a:xfrm>
          <a:prstGeom prst="rect">
            <a:avLst/>
          </a:prstGeom>
          <a:noFill/>
        </p:spPr>
        <p:txBody>
          <a:bodyPr wrap="none" rtlCol="0">
            <a:spAutoFit/>
          </a:bodyPr>
          <a:lstStyle/>
          <a:p>
            <a:pPr algn="ctr"/>
            <a:r>
              <a:rPr lang="zh-CN" altLang="en-US" sz="2000" b="1" dirty="0"/>
              <a:t>基于隐式场 </a:t>
            </a:r>
            <a:r>
              <a:rPr lang="en-CA" altLang="zh-CN" sz="2000" b="1" dirty="0"/>
              <a:t>(implicit field) </a:t>
            </a:r>
            <a:r>
              <a:rPr lang="zh-CN" altLang="en-US" sz="2000" b="1" dirty="0"/>
              <a:t>的重建</a:t>
            </a:r>
            <a:endParaRPr lang="en-CA" altLang="zh-CN" sz="2000" b="1" dirty="0"/>
          </a:p>
          <a:p>
            <a:pPr algn="ctr"/>
            <a:r>
              <a:rPr lang="en-CA" sz="2000" b="1" dirty="0"/>
              <a:t>DISN [Wang et al., 2019]</a:t>
            </a:r>
          </a:p>
        </p:txBody>
      </p:sp>
      <p:grpSp>
        <p:nvGrpSpPr>
          <p:cNvPr id="14" name="Group 13">
            <a:extLst>
              <a:ext uri="{FF2B5EF4-FFF2-40B4-BE49-F238E27FC236}">
                <a16:creationId xmlns:a16="http://schemas.microsoft.com/office/drawing/2014/main" id="{14326221-7BB1-4025-8FDF-BFBD14B74C12}"/>
              </a:ext>
            </a:extLst>
          </p:cNvPr>
          <p:cNvGrpSpPr/>
          <p:nvPr/>
        </p:nvGrpSpPr>
        <p:grpSpPr>
          <a:xfrm>
            <a:off x="965234" y="1330837"/>
            <a:ext cx="2777207" cy="1690007"/>
            <a:chOff x="109610" y="1677969"/>
            <a:chExt cx="2950922" cy="1795718"/>
          </a:xfrm>
        </p:grpSpPr>
        <p:pic>
          <p:nvPicPr>
            <p:cNvPr id="11" name="Picture 10">
              <a:extLst>
                <a:ext uri="{FF2B5EF4-FFF2-40B4-BE49-F238E27FC236}">
                  <a16:creationId xmlns:a16="http://schemas.microsoft.com/office/drawing/2014/main" id="{7073B0E7-306B-4E3D-974E-1418C2D96720}"/>
                </a:ext>
              </a:extLst>
            </p:cNvPr>
            <p:cNvPicPr>
              <a:picLocks noChangeAspect="1"/>
            </p:cNvPicPr>
            <p:nvPr/>
          </p:nvPicPr>
          <p:blipFill>
            <a:blip r:embed="rId2"/>
            <a:stretch>
              <a:fillRect/>
            </a:stretch>
          </p:blipFill>
          <p:spPr>
            <a:xfrm>
              <a:off x="109610" y="1677969"/>
              <a:ext cx="1457180" cy="1795717"/>
            </a:xfrm>
            <a:prstGeom prst="rect">
              <a:avLst/>
            </a:prstGeom>
          </p:spPr>
        </p:pic>
        <p:pic>
          <p:nvPicPr>
            <p:cNvPr id="13" name="Picture 12">
              <a:extLst>
                <a:ext uri="{FF2B5EF4-FFF2-40B4-BE49-F238E27FC236}">
                  <a16:creationId xmlns:a16="http://schemas.microsoft.com/office/drawing/2014/main" id="{FFD15FC9-F1DD-4A18-82DB-6A8408F059F7}"/>
                </a:ext>
              </a:extLst>
            </p:cNvPr>
            <p:cNvPicPr>
              <a:picLocks noChangeAspect="1"/>
            </p:cNvPicPr>
            <p:nvPr/>
          </p:nvPicPr>
          <p:blipFill>
            <a:blip r:embed="rId3"/>
            <a:stretch>
              <a:fillRect/>
            </a:stretch>
          </p:blipFill>
          <p:spPr>
            <a:xfrm>
              <a:off x="1540608" y="1677970"/>
              <a:ext cx="1519924" cy="1795717"/>
            </a:xfrm>
            <a:prstGeom prst="rect">
              <a:avLst/>
            </a:prstGeom>
          </p:spPr>
        </p:pic>
      </p:grpSp>
      <p:grpSp>
        <p:nvGrpSpPr>
          <p:cNvPr id="21" name="Group 20">
            <a:extLst>
              <a:ext uri="{FF2B5EF4-FFF2-40B4-BE49-F238E27FC236}">
                <a16:creationId xmlns:a16="http://schemas.microsoft.com/office/drawing/2014/main" id="{90838DEE-0A08-4530-A1E6-DA06F3199FA0}"/>
              </a:ext>
            </a:extLst>
          </p:cNvPr>
          <p:cNvGrpSpPr/>
          <p:nvPr/>
        </p:nvGrpSpPr>
        <p:grpSpPr>
          <a:xfrm>
            <a:off x="4704152" y="1559535"/>
            <a:ext cx="3285446" cy="1325065"/>
            <a:chOff x="4622391" y="2001383"/>
            <a:chExt cx="2624866" cy="1058644"/>
          </a:xfrm>
        </p:grpSpPr>
        <p:pic>
          <p:nvPicPr>
            <p:cNvPr id="19" name="Picture 18">
              <a:extLst>
                <a:ext uri="{FF2B5EF4-FFF2-40B4-BE49-F238E27FC236}">
                  <a16:creationId xmlns:a16="http://schemas.microsoft.com/office/drawing/2014/main" id="{42F84581-74C5-4FE2-BA5A-68146DEF04B4}"/>
                </a:ext>
              </a:extLst>
            </p:cNvPr>
            <p:cNvPicPr>
              <a:picLocks noChangeAspect="1"/>
            </p:cNvPicPr>
            <p:nvPr/>
          </p:nvPicPr>
          <p:blipFill>
            <a:blip r:embed="rId4"/>
            <a:stretch>
              <a:fillRect/>
            </a:stretch>
          </p:blipFill>
          <p:spPr>
            <a:xfrm>
              <a:off x="5894548" y="2001385"/>
              <a:ext cx="1352709" cy="1058642"/>
            </a:xfrm>
            <a:prstGeom prst="rect">
              <a:avLst/>
            </a:prstGeom>
          </p:spPr>
        </p:pic>
        <p:pic>
          <p:nvPicPr>
            <p:cNvPr id="20" name="Content Placeholder 15">
              <a:extLst>
                <a:ext uri="{FF2B5EF4-FFF2-40B4-BE49-F238E27FC236}">
                  <a16:creationId xmlns:a16="http://schemas.microsoft.com/office/drawing/2014/main" id="{51032577-A4B2-4B2A-AD3D-080B10BA4804}"/>
                </a:ext>
              </a:extLst>
            </p:cNvPr>
            <p:cNvPicPr>
              <a:picLocks noChangeAspect="1"/>
            </p:cNvPicPr>
            <p:nvPr/>
          </p:nvPicPr>
          <p:blipFill>
            <a:blip r:embed="rId5"/>
            <a:stretch>
              <a:fillRect/>
            </a:stretch>
          </p:blipFill>
          <p:spPr>
            <a:xfrm>
              <a:off x="4622391" y="2001383"/>
              <a:ext cx="1296412" cy="1058643"/>
            </a:xfrm>
            <a:prstGeom prst="rect">
              <a:avLst/>
            </a:prstGeom>
          </p:spPr>
        </p:pic>
      </p:grpSp>
      <p:pic>
        <p:nvPicPr>
          <p:cNvPr id="25" name="Picture 24">
            <a:extLst>
              <a:ext uri="{FF2B5EF4-FFF2-40B4-BE49-F238E27FC236}">
                <a16:creationId xmlns:a16="http://schemas.microsoft.com/office/drawing/2014/main" id="{471014CD-245A-452D-81B1-04A5A0337580}"/>
              </a:ext>
            </a:extLst>
          </p:cNvPr>
          <p:cNvPicPr>
            <a:picLocks noChangeAspect="1"/>
          </p:cNvPicPr>
          <p:nvPr/>
        </p:nvPicPr>
        <p:blipFill>
          <a:blip r:embed="rId6"/>
          <a:stretch>
            <a:fillRect/>
          </a:stretch>
        </p:blipFill>
        <p:spPr>
          <a:xfrm>
            <a:off x="8368903" y="1594418"/>
            <a:ext cx="1481833" cy="837696"/>
          </a:xfrm>
          <a:prstGeom prst="rect">
            <a:avLst/>
          </a:prstGeom>
        </p:spPr>
      </p:pic>
      <p:pic>
        <p:nvPicPr>
          <p:cNvPr id="27" name="Picture 26">
            <a:extLst>
              <a:ext uri="{FF2B5EF4-FFF2-40B4-BE49-F238E27FC236}">
                <a16:creationId xmlns:a16="http://schemas.microsoft.com/office/drawing/2014/main" id="{8CC2C479-0483-4A95-B239-0DB2459A7A66}"/>
              </a:ext>
            </a:extLst>
          </p:cNvPr>
          <p:cNvPicPr>
            <a:picLocks noChangeAspect="1"/>
          </p:cNvPicPr>
          <p:nvPr/>
        </p:nvPicPr>
        <p:blipFill>
          <a:blip r:embed="rId7"/>
          <a:stretch>
            <a:fillRect/>
          </a:stretch>
        </p:blipFill>
        <p:spPr>
          <a:xfrm>
            <a:off x="10174173" y="1184366"/>
            <a:ext cx="907526" cy="644258"/>
          </a:xfrm>
          <a:prstGeom prst="rect">
            <a:avLst/>
          </a:prstGeom>
        </p:spPr>
      </p:pic>
      <p:pic>
        <p:nvPicPr>
          <p:cNvPr id="29" name="Picture 28">
            <a:extLst>
              <a:ext uri="{FF2B5EF4-FFF2-40B4-BE49-F238E27FC236}">
                <a16:creationId xmlns:a16="http://schemas.microsoft.com/office/drawing/2014/main" id="{72466CC9-4F35-45C9-B70C-6D26E5D9AE37}"/>
              </a:ext>
            </a:extLst>
          </p:cNvPr>
          <p:cNvPicPr>
            <a:picLocks noChangeAspect="1"/>
          </p:cNvPicPr>
          <p:nvPr/>
        </p:nvPicPr>
        <p:blipFill>
          <a:blip r:embed="rId8"/>
          <a:stretch>
            <a:fillRect/>
          </a:stretch>
        </p:blipFill>
        <p:spPr>
          <a:xfrm>
            <a:off x="9947244" y="2124857"/>
            <a:ext cx="1390855" cy="632401"/>
          </a:xfrm>
          <a:prstGeom prst="rect">
            <a:avLst/>
          </a:prstGeom>
        </p:spPr>
      </p:pic>
      <p:sp>
        <p:nvSpPr>
          <p:cNvPr id="30" name="Arrow: Down 29">
            <a:extLst>
              <a:ext uri="{FF2B5EF4-FFF2-40B4-BE49-F238E27FC236}">
                <a16:creationId xmlns:a16="http://schemas.microsoft.com/office/drawing/2014/main" id="{881E7B1A-1B54-49F5-8166-6377285653A5}"/>
              </a:ext>
            </a:extLst>
          </p:cNvPr>
          <p:cNvSpPr/>
          <p:nvPr/>
        </p:nvSpPr>
        <p:spPr>
          <a:xfrm>
            <a:off x="10500674" y="1920587"/>
            <a:ext cx="254524" cy="16726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nvGrpSpPr>
          <p:cNvPr id="37" name="Group 36">
            <a:extLst>
              <a:ext uri="{FF2B5EF4-FFF2-40B4-BE49-F238E27FC236}">
                <a16:creationId xmlns:a16="http://schemas.microsoft.com/office/drawing/2014/main" id="{FC3E0EFF-3C49-43B1-971F-36CF1697E388}"/>
              </a:ext>
            </a:extLst>
          </p:cNvPr>
          <p:cNvGrpSpPr/>
          <p:nvPr/>
        </p:nvGrpSpPr>
        <p:grpSpPr>
          <a:xfrm>
            <a:off x="4777760" y="3993489"/>
            <a:ext cx="3370026" cy="1511839"/>
            <a:chOff x="5083749" y="4165163"/>
            <a:chExt cx="2758310" cy="1237415"/>
          </a:xfrm>
        </p:grpSpPr>
        <p:pic>
          <p:nvPicPr>
            <p:cNvPr id="32" name="Picture 31">
              <a:extLst>
                <a:ext uri="{FF2B5EF4-FFF2-40B4-BE49-F238E27FC236}">
                  <a16:creationId xmlns:a16="http://schemas.microsoft.com/office/drawing/2014/main" id="{27DCC8B6-5560-4474-B1D8-44ECBA342637}"/>
                </a:ext>
              </a:extLst>
            </p:cNvPr>
            <p:cNvPicPr>
              <a:picLocks noChangeAspect="1"/>
            </p:cNvPicPr>
            <p:nvPr/>
          </p:nvPicPr>
          <p:blipFill>
            <a:blip r:embed="rId9"/>
            <a:stretch>
              <a:fillRect/>
            </a:stretch>
          </p:blipFill>
          <p:spPr>
            <a:xfrm>
              <a:off x="5083749" y="4182588"/>
              <a:ext cx="782088" cy="1202566"/>
            </a:xfrm>
            <a:prstGeom prst="rect">
              <a:avLst/>
            </a:prstGeom>
          </p:spPr>
        </p:pic>
        <p:pic>
          <p:nvPicPr>
            <p:cNvPr id="34" name="Picture 33">
              <a:extLst>
                <a:ext uri="{FF2B5EF4-FFF2-40B4-BE49-F238E27FC236}">
                  <a16:creationId xmlns:a16="http://schemas.microsoft.com/office/drawing/2014/main" id="{49DE16F6-8595-4ED2-98E7-6CC6B1E67553}"/>
                </a:ext>
              </a:extLst>
            </p:cNvPr>
            <p:cNvPicPr>
              <a:picLocks noChangeAspect="1"/>
            </p:cNvPicPr>
            <p:nvPr/>
          </p:nvPicPr>
          <p:blipFill>
            <a:blip r:embed="rId10"/>
            <a:stretch>
              <a:fillRect/>
            </a:stretch>
          </p:blipFill>
          <p:spPr>
            <a:xfrm>
              <a:off x="6045677" y="4165163"/>
              <a:ext cx="769684" cy="1237415"/>
            </a:xfrm>
            <a:prstGeom prst="rect">
              <a:avLst/>
            </a:prstGeom>
          </p:spPr>
        </p:pic>
        <p:pic>
          <p:nvPicPr>
            <p:cNvPr id="36" name="Picture 35">
              <a:extLst>
                <a:ext uri="{FF2B5EF4-FFF2-40B4-BE49-F238E27FC236}">
                  <a16:creationId xmlns:a16="http://schemas.microsoft.com/office/drawing/2014/main" id="{6DE93125-CCF9-4DCC-A9BE-BE6CD45854AE}"/>
                </a:ext>
              </a:extLst>
            </p:cNvPr>
            <p:cNvPicPr>
              <a:picLocks noChangeAspect="1"/>
            </p:cNvPicPr>
            <p:nvPr/>
          </p:nvPicPr>
          <p:blipFill>
            <a:blip r:embed="rId11"/>
            <a:stretch>
              <a:fillRect/>
            </a:stretch>
          </p:blipFill>
          <p:spPr>
            <a:xfrm>
              <a:off x="7049682" y="4381826"/>
              <a:ext cx="792377" cy="804087"/>
            </a:xfrm>
            <a:prstGeom prst="rect">
              <a:avLst/>
            </a:prstGeom>
          </p:spPr>
        </p:pic>
      </p:grpSp>
      <p:sp>
        <p:nvSpPr>
          <p:cNvPr id="38" name="TextBox 37">
            <a:extLst>
              <a:ext uri="{FF2B5EF4-FFF2-40B4-BE49-F238E27FC236}">
                <a16:creationId xmlns:a16="http://schemas.microsoft.com/office/drawing/2014/main" id="{F1E26989-74D4-4007-B841-AC0947396671}"/>
              </a:ext>
            </a:extLst>
          </p:cNvPr>
          <p:cNvSpPr txBox="1"/>
          <p:nvPr/>
        </p:nvSpPr>
        <p:spPr>
          <a:xfrm>
            <a:off x="8368904" y="4191173"/>
            <a:ext cx="3400532" cy="2145268"/>
          </a:xfrm>
          <a:prstGeom prst="roundRect">
            <a:avLst/>
          </a:prstGeom>
          <a:solidFill>
            <a:schemeClr val="accent6">
              <a:lumMod val="20000"/>
              <a:lumOff val="80000"/>
            </a:schemeClr>
          </a:solidFill>
          <a:ln w="19050">
            <a:solidFill>
              <a:schemeClr val="accent6">
                <a:lumMod val="60000"/>
                <a:lumOff val="40000"/>
              </a:schemeClr>
            </a:solidFill>
          </a:ln>
        </p:spPr>
        <p:txBody>
          <a:bodyPr wrap="square">
            <a:spAutoFit/>
          </a:bodyPr>
          <a:lstStyle/>
          <a:p>
            <a:r>
              <a:rPr lang="zh-CN" altLang="en-US" sz="2000" b="1" dirty="0">
                <a:solidFill>
                  <a:srgbClr val="FF0000"/>
                </a:solidFill>
              </a:rPr>
              <a:t>缺点</a:t>
            </a:r>
            <a:endParaRPr lang="en-CA" altLang="zh-CN" sz="2000" b="1" dirty="0">
              <a:solidFill>
                <a:srgbClr val="FF0000"/>
              </a:solidFill>
            </a:endParaRPr>
          </a:p>
          <a:p>
            <a:pPr marL="342900" indent="-342900">
              <a:buFont typeface="Arial" panose="020B0604020202020204" pitchFamily="34" charset="0"/>
              <a:buChar char="•"/>
            </a:pPr>
            <a:r>
              <a:rPr lang="zh-CN" altLang="en-US" sz="2000" b="1" dirty="0">
                <a:solidFill>
                  <a:srgbClr val="FF0000"/>
                </a:solidFill>
              </a:rPr>
              <a:t>只注重几何形状重建，缺少对物体结构的感知 </a:t>
            </a:r>
            <a:br>
              <a:rPr lang="en-CA" altLang="zh-CN" sz="2000" b="1" dirty="0">
                <a:solidFill>
                  <a:srgbClr val="FF0000"/>
                </a:solidFill>
              </a:rPr>
            </a:br>
            <a:r>
              <a:rPr lang="en-CA" altLang="zh-CN" sz="2000" b="1" dirty="0">
                <a:solidFill>
                  <a:srgbClr val="FF0000"/>
                </a:solidFill>
              </a:rPr>
              <a:t>(not structure-aware)</a:t>
            </a:r>
          </a:p>
          <a:p>
            <a:pPr marL="342900" indent="-342900">
              <a:buFont typeface="Arial" panose="020B0604020202020204" pitchFamily="34" charset="0"/>
              <a:buChar char="•"/>
            </a:pPr>
            <a:r>
              <a:rPr lang="zh-CN" altLang="en-US" sz="2000" b="1" dirty="0">
                <a:solidFill>
                  <a:srgbClr val="FF0000"/>
                </a:solidFill>
              </a:rPr>
              <a:t>对具有复杂结构的物体结果较差</a:t>
            </a:r>
            <a:endParaRPr lang="en-CA" sz="2000" b="1" dirty="0">
              <a:solidFill>
                <a:srgbClr val="FF0000"/>
              </a:solidFill>
            </a:endParaRPr>
          </a:p>
        </p:txBody>
      </p:sp>
      <p:pic>
        <p:nvPicPr>
          <p:cNvPr id="40" name="Picture 39">
            <a:extLst>
              <a:ext uri="{FF2B5EF4-FFF2-40B4-BE49-F238E27FC236}">
                <a16:creationId xmlns:a16="http://schemas.microsoft.com/office/drawing/2014/main" id="{3B8E5DA1-15CD-4F48-B119-612432C13BFE}"/>
              </a:ext>
            </a:extLst>
          </p:cNvPr>
          <p:cNvPicPr>
            <a:picLocks noChangeAspect="1"/>
          </p:cNvPicPr>
          <p:nvPr/>
        </p:nvPicPr>
        <p:blipFill>
          <a:blip r:embed="rId12"/>
          <a:stretch>
            <a:fillRect/>
          </a:stretch>
        </p:blipFill>
        <p:spPr>
          <a:xfrm>
            <a:off x="729333" y="4043477"/>
            <a:ext cx="1204525" cy="1272798"/>
          </a:xfrm>
          <a:prstGeom prst="rect">
            <a:avLst/>
          </a:prstGeom>
        </p:spPr>
      </p:pic>
      <p:pic>
        <p:nvPicPr>
          <p:cNvPr id="42" name="Picture 41">
            <a:extLst>
              <a:ext uri="{FF2B5EF4-FFF2-40B4-BE49-F238E27FC236}">
                <a16:creationId xmlns:a16="http://schemas.microsoft.com/office/drawing/2014/main" id="{7820F963-1C93-4254-870C-3E8E6CA6AD0D}"/>
              </a:ext>
            </a:extLst>
          </p:cNvPr>
          <p:cNvPicPr>
            <a:picLocks noChangeAspect="1"/>
          </p:cNvPicPr>
          <p:nvPr/>
        </p:nvPicPr>
        <p:blipFill>
          <a:blip r:embed="rId13"/>
          <a:stretch>
            <a:fillRect/>
          </a:stretch>
        </p:blipFill>
        <p:spPr>
          <a:xfrm>
            <a:off x="2153582" y="4014778"/>
            <a:ext cx="1204525" cy="1439173"/>
          </a:xfrm>
          <a:prstGeom prst="rect">
            <a:avLst/>
          </a:prstGeom>
        </p:spPr>
      </p:pic>
      <p:pic>
        <p:nvPicPr>
          <p:cNvPr id="44" name="Picture 43">
            <a:extLst>
              <a:ext uri="{FF2B5EF4-FFF2-40B4-BE49-F238E27FC236}">
                <a16:creationId xmlns:a16="http://schemas.microsoft.com/office/drawing/2014/main" id="{5791608F-215B-4965-A366-739BEF369D7A}"/>
              </a:ext>
            </a:extLst>
          </p:cNvPr>
          <p:cNvPicPr>
            <a:picLocks noChangeAspect="1"/>
          </p:cNvPicPr>
          <p:nvPr/>
        </p:nvPicPr>
        <p:blipFill>
          <a:blip r:embed="rId14"/>
          <a:stretch>
            <a:fillRect/>
          </a:stretch>
        </p:blipFill>
        <p:spPr>
          <a:xfrm>
            <a:off x="3508777" y="4134571"/>
            <a:ext cx="855833" cy="370730"/>
          </a:xfrm>
          <a:prstGeom prst="rect">
            <a:avLst/>
          </a:prstGeom>
        </p:spPr>
      </p:pic>
      <p:pic>
        <p:nvPicPr>
          <p:cNvPr id="46" name="Picture 45">
            <a:extLst>
              <a:ext uri="{FF2B5EF4-FFF2-40B4-BE49-F238E27FC236}">
                <a16:creationId xmlns:a16="http://schemas.microsoft.com/office/drawing/2014/main" id="{C04B331D-21B2-4457-96FE-E691FCBD297B}"/>
              </a:ext>
            </a:extLst>
          </p:cNvPr>
          <p:cNvPicPr>
            <a:picLocks noChangeAspect="1"/>
          </p:cNvPicPr>
          <p:nvPr/>
        </p:nvPicPr>
        <p:blipFill>
          <a:blip r:embed="rId15"/>
          <a:stretch>
            <a:fillRect/>
          </a:stretch>
        </p:blipFill>
        <p:spPr>
          <a:xfrm>
            <a:off x="3475311" y="4767072"/>
            <a:ext cx="788783" cy="687004"/>
          </a:xfrm>
          <a:prstGeom prst="rect">
            <a:avLst/>
          </a:prstGeom>
        </p:spPr>
      </p:pic>
      <p:sp>
        <p:nvSpPr>
          <p:cNvPr id="47" name="Arrow: Down 46">
            <a:extLst>
              <a:ext uri="{FF2B5EF4-FFF2-40B4-BE49-F238E27FC236}">
                <a16:creationId xmlns:a16="http://schemas.microsoft.com/office/drawing/2014/main" id="{AB194567-85E6-435D-B737-762F1E0843F0}"/>
              </a:ext>
            </a:extLst>
          </p:cNvPr>
          <p:cNvSpPr/>
          <p:nvPr/>
        </p:nvSpPr>
        <p:spPr>
          <a:xfrm>
            <a:off x="3742441" y="4559169"/>
            <a:ext cx="254524" cy="16726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4326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3AC63-1911-47F7-A521-8F9DD57DF3C1}"/>
              </a:ext>
            </a:extLst>
          </p:cNvPr>
          <p:cNvSpPr>
            <a:spLocks noGrp="1"/>
          </p:cNvSpPr>
          <p:nvPr>
            <p:ph type="title"/>
          </p:nvPr>
        </p:nvSpPr>
        <p:spPr/>
        <p:txBody>
          <a:bodyPr/>
          <a:lstStyle/>
          <a:p>
            <a:r>
              <a:rPr lang="zh-CN" altLang="en-US" dirty="0"/>
              <a:t>具有结构感知的单视图重建网络</a:t>
            </a:r>
            <a:endParaRPr lang="en-CA" dirty="0"/>
          </a:p>
        </p:txBody>
      </p:sp>
      <p:sp>
        <p:nvSpPr>
          <p:cNvPr id="3" name="Content Placeholder 2">
            <a:extLst>
              <a:ext uri="{FF2B5EF4-FFF2-40B4-BE49-F238E27FC236}">
                <a16:creationId xmlns:a16="http://schemas.microsoft.com/office/drawing/2014/main" id="{7D5C7FD1-1458-4E8D-B8AF-5A3EC67CAF60}"/>
              </a:ext>
            </a:extLst>
          </p:cNvPr>
          <p:cNvSpPr>
            <a:spLocks noGrp="1"/>
          </p:cNvSpPr>
          <p:nvPr>
            <p:ph idx="1"/>
          </p:nvPr>
        </p:nvSpPr>
        <p:spPr>
          <a:xfrm>
            <a:off x="838200" y="1180418"/>
            <a:ext cx="10044866" cy="4996546"/>
          </a:xfrm>
        </p:spPr>
        <p:txBody>
          <a:bodyPr/>
          <a:lstStyle/>
          <a:p>
            <a:r>
              <a:rPr lang="en-CA" altLang="zh-CN" dirty="0" err="1"/>
              <a:t>VGSNet</a:t>
            </a:r>
            <a:r>
              <a:rPr lang="en-CA" altLang="zh-CN" dirty="0"/>
              <a:t> </a:t>
            </a:r>
            <a:r>
              <a:rPr lang="zh-CN" altLang="en-US" dirty="0"/>
              <a:t>贡献</a:t>
            </a:r>
            <a:endParaRPr lang="en-CA" altLang="zh-CN" dirty="0"/>
          </a:p>
          <a:p>
            <a:pPr lvl="1"/>
            <a:r>
              <a:rPr lang="zh-CN" altLang="en-US" dirty="0"/>
              <a:t>将物体的显式结构表示 </a:t>
            </a:r>
            <a:r>
              <a:rPr lang="en-CA" altLang="zh-CN" dirty="0"/>
              <a:t>(explicit structure representation) </a:t>
            </a:r>
            <a:r>
              <a:rPr lang="zh-CN" altLang="en-US" dirty="0"/>
              <a:t>应用到单视图重建</a:t>
            </a:r>
            <a:endParaRPr lang="en-CA" altLang="zh-CN" dirty="0"/>
          </a:p>
          <a:p>
            <a:pPr lvl="1"/>
            <a:r>
              <a:rPr lang="zh-CN" altLang="en-US" dirty="0"/>
              <a:t>同时对物体的视图 </a:t>
            </a:r>
            <a:r>
              <a:rPr lang="en-CA" altLang="zh-CN" dirty="0"/>
              <a:t>(</a:t>
            </a:r>
            <a:r>
              <a:rPr lang="en-CA" altLang="zh-CN" b="1" dirty="0"/>
              <a:t>V</a:t>
            </a:r>
            <a:r>
              <a:rPr lang="en-CA" altLang="zh-CN" dirty="0"/>
              <a:t>iew)</a:t>
            </a:r>
            <a:r>
              <a:rPr lang="zh-CN" altLang="en-US" dirty="0"/>
              <a:t>、几何 </a:t>
            </a:r>
            <a:r>
              <a:rPr lang="en-CA" altLang="zh-CN" dirty="0"/>
              <a:t>(</a:t>
            </a:r>
            <a:r>
              <a:rPr lang="en-CA" altLang="zh-CN" b="1" dirty="0"/>
              <a:t>G</a:t>
            </a:r>
            <a:r>
              <a:rPr lang="en-CA" altLang="zh-CN" dirty="0"/>
              <a:t>eometry) </a:t>
            </a:r>
            <a:r>
              <a:rPr lang="zh-CN" altLang="en-US" dirty="0"/>
              <a:t>和结构 </a:t>
            </a:r>
            <a:r>
              <a:rPr lang="en-CA" altLang="zh-CN" dirty="0"/>
              <a:t>(</a:t>
            </a:r>
            <a:r>
              <a:rPr lang="en-CA" altLang="zh-CN" b="1" dirty="0"/>
              <a:t>S</a:t>
            </a:r>
            <a:r>
              <a:rPr lang="en-CA" altLang="zh-CN" dirty="0"/>
              <a:t>tructure) </a:t>
            </a:r>
            <a:r>
              <a:rPr lang="zh-CN" altLang="en-US" dirty="0"/>
              <a:t>特征进行联合学习 </a:t>
            </a:r>
            <a:r>
              <a:rPr lang="en-CA" altLang="zh-CN" dirty="0"/>
              <a:t>(joint learning)</a:t>
            </a:r>
            <a:r>
              <a:rPr lang="zh-CN" altLang="en-US" dirty="0"/>
              <a:t>，得到具有结构感知 </a:t>
            </a:r>
            <a:r>
              <a:rPr lang="en-CA" altLang="zh-CN" dirty="0"/>
              <a:t>(structure-aware) </a:t>
            </a:r>
            <a:r>
              <a:rPr lang="zh-CN" altLang="en-US" dirty="0"/>
              <a:t>的多模态特征 </a:t>
            </a:r>
            <a:r>
              <a:rPr lang="en-CA" altLang="zh-CN" dirty="0"/>
              <a:t>(multimodal feature)</a:t>
            </a:r>
            <a:endParaRPr lang="en-CA" dirty="0"/>
          </a:p>
        </p:txBody>
      </p:sp>
      <p:sp>
        <p:nvSpPr>
          <p:cNvPr id="4" name="Slide Number Placeholder 3">
            <a:extLst>
              <a:ext uri="{FF2B5EF4-FFF2-40B4-BE49-F238E27FC236}">
                <a16:creationId xmlns:a16="http://schemas.microsoft.com/office/drawing/2014/main" id="{8404DA09-A0BA-446C-AADD-983DDBDC5B3F}"/>
              </a:ext>
            </a:extLst>
          </p:cNvPr>
          <p:cNvSpPr>
            <a:spLocks noGrp="1"/>
          </p:cNvSpPr>
          <p:nvPr>
            <p:ph type="sldNum" sz="quarter" idx="12"/>
          </p:nvPr>
        </p:nvSpPr>
        <p:spPr/>
        <p:txBody>
          <a:bodyPr/>
          <a:lstStyle/>
          <a:p>
            <a:fld id="{9F58998E-2429-314E-B86C-A079AABAA7E0}" type="slidenum">
              <a:rPr lang="en-US" smtClean="0"/>
              <a:pPr/>
              <a:t>37</a:t>
            </a:fld>
            <a:endParaRPr lang="en-CA" dirty="0"/>
          </a:p>
        </p:txBody>
      </p:sp>
      <p:pic>
        <p:nvPicPr>
          <p:cNvPr id="6" name="Picture 5">
            <a:extLst>
              <a:ext uri="{FF2B5EF4-FFF2-40B4-BE49-F238E27FC236}">
                <a16:creationId xmlns:a16="http://schemas.microsoft.com/office/drawing/2014/main" id="{B34D6536-87D8-4E8C-BBDC-3C04B86F1CCC}"/>
              </a:ext>
            </a:extLst>
          </p:cNvPr>
          <p:cNvPicPr>
            <a:picLocks noChangeAspect="1"/>
          </p:cNvPicPr>
          <p:nvPr/>
        </p:nvPicPr>
        <p:blipFill>
          <a:blip r:embed="rId2"/>
          <a:stretch>
            <a:fillRect/>
          </a:stretch>
        </p:blipFill>
        <p:spPr>
          <a:xfrm>
            <a:off x="1187777" y="2906118"/>
            <a:ext cx="4798244" cy="2959759"/>
          </a:xfrm>
          <a:prstGeom prst="rect">
            <a:avLst/>
          </a:prstGeom>
        </p:spPr>
      </p:pic>
      <p:pic>
        <p:nvPicPr>
          <p:cNvPr id="8" name="Picture 7">
            <a:extLst>
              <a:ext uri="{FF2B5EF4-FFF2-40B4-BE49-F238E27FC236}">
                <a16:creationId xmlns:a16="http://schemas.microsoft.com/office/drawing/2014/main" id="{2147B642-D81D-4CE3-9419-B1660A01E228}"/>
              </a:ext>
            </a:extLst>
          </p:cNvPr>
          <p:cNvPicPr>
            <a:picLocks noChangeAspect="1"/>
          </p:cNvPicPr>
          <p:nvPr/>
        </p:nvPicPr>
        <p:blipFill>
          <a:blip r:embed="rId3"/>
          <a:stretch>
            <a:fillRect/>
          </a:stretch>
        </p:blipFill>
        <p:spPr>
          <a:xfrm>
            <a:off x="6947554" y="2865746"/>
            <a:ext cx="3935512" cy="2934143"/>
          </a:xfrm>
          <a:prstGeom prst="rect">
            <a:avLst/>
          </a:prstGeom>
        </p:spPr>
      </p:pic>
      <p:sp>
        <p:nvSpPr>
          <p:cNvPr id="9" name="TextBox 8">
            <a:extLst>
              <a:ext uri="{FF2B5EF4-FFF2-40B4-BE49-F238E27FC236}">
                <a16:creationId xmlns:a16="http://schemas.microsoft.com/office/drawing/2014/main" id="{5F612551-769B-406D-A341-B13D6D3AEA41}"/>
              </a:ext>
            </a:extLst>
          </p:cNvPr>
          <p:cNvSpPr txBox="1"/>
          <p:nvPr/>
        </p:nvSpPr>
        <p:spPr>
          <a:xfrm>
            <a:off x="1687398" y="5893589"/>
            <a:ext cx="4072379" cy="400110"/>
          </a:xfrm>
          <a:prstGeom prst="rect">
            <a:avLst/>
          </a:prstGeom>
          <a:noFill/>
        </p:spPr>
        <p:txBody>
          <a:bodyPr wrap="square" rtlCol="0">
            <a:spAutoFit/>
          </a:bodyPr>
          <a:lstStyle/>
          <a:p>
            <a:r>
              <a:rPr lang="zh-CN" altLang="en-US" sz="2000" b="1" dirty="0"/>
              <a:t>与不具有结构感知的方法结果对比</a:t>
            </a:r>
            <a:endParaRPr lang="en-CA" sz="2000" b="1" dirty="0"/>
          </a:p>
        </p:txBody>
      </p:sp>
      <p:sp>
        <p:nvSpPr>
          <p:cNvPr id="10" name="TextBox 9">
            <a:extLst>
              <a:ext uri="{FF2B5EF4-FFF2-40B4-BE49-F238E27FC236}">
                <a16:creationId xmlns:a16="http://schemas.microsoft.com/office/drawing/2014/main" id="{B4F80029-F7E3-4B83-8B60-C0A7989EEE9E}"/>
              </a:ext>
            </a:extLst>
          </p:cNvPr>
          <p:cNvSpPr txBox="1"/>
          <p:nvPr/>
        </p:nvSpPr>
        <p:spPr>
          <a:xfrm>
            <a:off x="7286918" y="5893589"/>
            <a:ext cx="3148553" cy="400110"/>
          </a:xfrm>
          <a:prstGeom prst="rect">
            <a:avLst/>
          </a:prstGeom>
          <a:noFill/>
        </p:spPr>
        <p:txBody>
          <a:bodyPr wrap="square" rtlCol="0">
            <a:spAutoFit/>
          </a:bodyPr>
          <a:lstStyle/>
          <a:p>
            <a:r>
              <a:rPr lang="zh-CN" altLang="en-US" sz="2000" b="1" dirty="0"/>
              <a:t>与</a:t>
            </a:r>
            <a:r>
              <a:rPr lang="en-CA" altLang="zh-CN" sz="2000" b="1" dirty="0" err="1"/>
              <a:t>StructureNet</a:t>
            </a:r>
            <a:r>
              <a:rPr lang="zh-CN" altLang="en-US" sz="2000" b="1" dirty="0"/>
              <a:t>的结果对比</a:t>
            </a:r>
            <a:endParaRPr lang="en-CA" sz="2000" b="1" dirty="0"/>
          </a:p>
        </p:txBody>
      </p:sp>
    </p:spTree>
    <p:extLst>
      <p:ext uri="{BB962C8B-B14F-4D97-AF65-F5344CB8AC3E}">
        <p14:creationId xmlns:p14="http://schemas.microsoft.com/office/powerpoint/2010/main" val="193034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2CDE2-FECE-400C-BA5D-4BCE4F9A3CC9}"/>
              </a:ext>
            </a:extLst>
          </p:cNvPr>
          <p:cNvSpPr>
            <a:spLocks noGrp="1"/>
          </p:cNvSpPr>
          <p:nvPr>
            <p:ph type="title"/>
          </p:nvPr>
        </p:nvSpPr>
        <p:spPr/>
        <p:txBody>
          <a:bodyPr/>
          <a:lstStyle/>
          <a:p>
            <a:r>
              <a:rPr lang="zh-CN" altLang="en-US" dirty="0"/>
              <a:t>实验结果</a:t>
            </a:r>
            <a:endParaRPr lang="en-CA" dirty="0"/>
          </a:p>
        </p:txBody>
      </p:sp>
      <p:sp>
        <p:nvSpPr>
          <p:cNvPr id="4" name="Slide Number Placeholder 3">
            <a:extLst>
              <a:ext uri="{FF2B5EF4-FFF2-40B4-BE49-F238E27FC236}">
                <a16:creationId xmlns:a16="http://schemas.microsoft.com/office/drawing/2014/main" id="{6D76AC44-2D54-4762-A464-41B215AF1174}"/>
              </a:ext>
            </a:extLst>
          </p:cNvPr>
          <p:cNvSpPr>
            <a:spLocks noGrp="1"/>
          </p:cNvSpPr>
          <p:nvPr>
            <p:ph type="sldNum" sz="quarter" idx="12"/>
          </p:nvPr>
        </p:nvSpPr>
        <p:spPr/>
        <p:txBody>
          <a:bodyPr/>
          <a:lstStyle/>
          <a:p>
            <a:fld id="{9F58998E-2429-314E-B86C-A079AABAA7E0}" type="slidenum">
              <a:rPr lang="en-US" smtClean="0"/>
              <a:pPr/>
              <a:t>38</a:t>
            </a:fld>
            <a:endParaRPr lang="en-CA" dirty="0"/>
          </a:p>
        </p:txBody>
      </p:sp>
      <p:pic>
        <p:nvPicPr>
          <p:cNvPr id="6" name="Picture 5">
            <a:extLst>
              <a:ext uri="{FF2B5EF4-FFF2-40B4-BE49-F238E27FC236}">
                <a16:creationId xmlns:a16="http://schemas.microsoft.com/office/drawing/2014/main" id="{A4DB6F79-9049-4444-9052-2EB4130CC65A}"/>
              </a:ext>
            </a:extLst>
          </p:cNvPr>
          <p:cNvPicPr>
            <a:picLocks noChangeAspect="1"/>
          </p:cNvPicPr>
          <p:nvPr/>
        </p:nvPicPr>
        <p:blipFill>
          <a:blip r:embed="rId2"/>
          <a:stretch>
            <a:fillRect/>
          </a:stretch>
        </p:blipFill>
        <p:spPr>
          <a:xfrm>
            <a:off x="2088001" y="1124797"/>
            <a:ext cx="8351411" cy="5231553"/>
          </a:xfrm>
          <a:prstGeom prst="rect">
            <a:avLst/>
          </a:prstGeom>
        </p:spPr>
      </p:pic>
    </p:spTree>
    <p:extLst>
      <p:ext uri="{BB962C8B-B14F-4D97-AF65-F5344CB8AC3E}">
        <p14:creationId xmlns:p14="http://schemas.microsoft.com/office/powerpoint/2010/main" val="3503919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77D46-E1FC-422E-985B-5C4A09171AB6}"/>
              </a:ext>
            </a:extLst>
          </p:cNvPr>
          <p:cNvSpPr>
            <a:spLocks noGrp="1"/>
          </p:cNvSpPr>
          <p:nvPr>
            <p:ph type="title"/>
          </p:nvPr>
        </p:nvSpPr>
        <p:spPr/>
        <p:txBody>
          <a:bodyPr/>
          <a:lstStyle/>
          <a:p>
            <a:r>
              <a:rPr lang="zh-CN" altLang="en-US" dirty="0"/>
              <a:t>基于</a:t>
            </a:r>
            <a:r>
              <a:rPr lang="en-CA" altLang="zh-CN" dirty="0"/>
              <a:t>GAN</a:t>
            </a:r>
            <a:r>
              <a:rPr lang="zh-CN" altLang="en-US" dirty="0"/>
              <a:t>的二维内容生成</a:t>
            </a:r>
            <a:endParaRPr lang="en-CA" dirty="0"/>
          </a:p>
        </p:txBody>
      </p:sp>
      <p:sp>
        <p:nvSpPr>
          <p:cNvPr id="3" name="Content Placeholder 2">
            <a:extLst>
              <a:ext uri="{FF2B5EF4-FFF2-40B4-BE49-F238E27FC236}">
                <a16:creationId xmlns:a16="http://schemas.microsoft.com/office/drawing/2014/main" id="{3A5ED1B5-CC1B-4845-8631-347EBBEAD7F8}"/>
              </a:ext>
            </a:extLst>
          </p:cNvPr>
          <p:cNvSpPr>
            <a:spLocks noGrp="1"/>
          </p:cNvSpPr>
          <p:nvPr>
            <p:ph idx="1"/>
          </p:nvPr>
        </p:nvSpPr>
        <p:spPr/>
        <p:txBody>
          <a:bodyPr/>
          <a:lstStyle/>
          <a:p>
            <a:r>
              <a:rPr lang="zh-CN" altLang="en-US" dirty="0"/>
              <a:t>生成对抗网络（</a:t>
            </a:r>
            <a:r>
              <a:rPr lang="en-CA" altLang="zh-CN" dirty="0"/>
              <a:t>Generative Adversarial Network</a:t>
            </a:r>
            <a:r>
              <a:rPr lang="zh-CN" altLang="en-US" dirty="0"/>
              <a:t>，简称</a:t>
            </a:r>
            <a:r>
              <a:rPr lang="en-CA" altLang="zh-CN" dirty="0"/>
              <a:t>GAN</a:t>
            </a:r>
            <a:r>
              <a:rPr lang="zh-CN" altLang="en-US" dirty="0"/>
              <a:t>）可以生成逼真的二维内容</a:t>
            </a:r>
            <a:endParaRPr lang="en-CA" dirty="0"/>
          </a:p>
        </p:txBody>
      </p:sp>
      <p:sp>
        <p:nvSpPr>
          <p:cNvPr id="4" name="Slide Number Placeholder 3">
            <a:extLst>
              <a:ext uri="{FF2B5EF4-FFF2-40B4-BE49-F238E27FC236}">
                <a16:creationId xmlns:a16="http://schemas.microsoft.com/office/drawing/2014/main" id="{2808FDD6-AB4B-4BF9-B698-4955AAC106F3}"/>
              </a:ext>
            </a:extLst>
          </p:cNvPr>
          <p:cNvSpPr>
            <a:spLocks noGrp="1"/>
          </p:cNvSpPr>
          <p:nvPr>
            <p:ph type="sldNum" sz="quarter" idx="12"/>
          </p:nvPr>
        </p:nvSpPr>
        <p:spPr/>
        <p:txBody>
          <a:bodyPr/>
          <a:lstStyle/>
          <a:p>
            <a:fld id="{9F58998E-2429-314E-B86C-A079AABAA7E0}" type="slidenum">
              <a:rPr lang="en-US" smtClean="0"/>
              <a:pPr/>
              <a:t>39</a:t>
            </a:fld>
            <a:endParaRPr lang="en-CA" dirty="0"/>
          </a:p>
        </p:txBody>
      </p:sp>
      <p:sp>
        <p:nvSpPr>
          <p:cNvPr id="9" name="TextBox 8">
            <a:extLst>
              <a:ext uri="{FF2B5EF4-FFF2-40B4-BE49-F238E27FC236}">
                <a16:creationId xmlns:a16="http://schemas.microsoft.com/office/drawing/2014/main" id="{F1B45A14-3B22-4E8B-940B-7AEBD9B331D6}"/>
              </a:ext>
            </a:extLst>
          </p:cNvPr>
          <p:cNvSpPr txBox="1"/>
          <p:nvPr/>
        </p:nvSpPr>
        <p:spPr>
          <a:xfrm>
            <a:off x="7886686" y="6201366"/>
            <a:ext cx="3221470" cy="400110"/>
          </a:xfrm>
          <a:prstGeom prst="rect">
            <a:avLst/>
          </a:prstGeom>
          <a:noFill/>
        </p:spPr>
        <p:txBody>
          <a:bodyPr wrap="square" rtlCol="0">
            <a:spAutoFit/>
          </a:bodyPr>
          <a:lstStyle/>
          <a:p>
            <a:pPr algn="ctr"/>
            <a:r>
              <a:rPr lang="en-CA" altLang="zh-CN" sz="2000" b="1" dirty="0"/>
              <a:t>Pix2Pix [Isola </a:t>
            </a:r>
            <a:r>
              <a:rPr lang="en-US" altLang="zh-CN" sz="2000" b="1" dirty="0"/>
              <a:t>et al, 2018</a:t>
            </a:r>
            <a:r>
              <a:rPr lang="en-CA" altLang="zh-CN" sz="2000" b="1" dirty="0"/>
              <a:t>]</a:t>
            </a:r>
            <a:endParaRPr lang="en-CA" sz="2000" b="1" dirty="0"/>
          </a:p>
        </p:txBody>
      </p:sp>
      <p:pic>
        <p:nvPicPr>
          <p:cNvPr id="10" name="Picture 9">
            <a:extLst>
              <a:ext uri="{FF2B5EF4-FFF2-40B4-BE49-F238E27FC236}">
                <a16:creationId xmlns:a16="http://schemas.microsoft.com/office/drawing/2014/main" id="{0BCCB59E-39DE-4C5E-BF92-52A9BD3A6AF6}"/>
              </a:ext>
            </a:extLst>
          </p:cNvPr>
          <p:cNvPicPr>
            <a:picLocks noChangeAspect="1"/>
          </p:cNvPicPr>
          <p:nvPr/>
        </p:nvPicPr>
        <p:blipFill>
          <a:blip r:embed="rId2"/>
          <a:stretch>
            <a:fillRect/>
          </a:stretch>
        </p:blipFill>
        <p:spPr>
          <a:xfrm>
            <a:off x="7243849" y="2549568"/>
            <a:ext cx="4587601" cy="1540403"/>
          </a:xfrm>
          <a:prstGeom prst="rect">
            <a:avLst/>
          </a:prstGeom>
        </p:spPr>
      </p:pic>
      <p:sp>
        <p:nvSpPr>
          <p:cNvPr id="14" name="TextBox 13">
            <a:extLst>
              <a:ext uri="{FF2B5EF4-FFF2-40B4-BE49-F238E27FC236}">
                <a16:creationId xmlns:a16="http://schemas.microsoft.com/office/drawing/2014/main" id="{554B8574-748D-44EF-9200-A9C590F9F95A}"/>
              </a:ext>
            </a:extLst>
          </p:cNvPr>
          <p:cNvSpPr txBox="1"/>
          <p:nvPr/>
        </p:nvSpPr>
        <p:spPr>
          <a:xfrm>
            <a:off x="2269344" y="6201366"/>
            <a:ext cx="3221470" cy="400110"/>
          </a:xfrm>
          <a:prstGeom prst="rect">
            <a:avLst/>
          </a:prstGeom>
          <a:noFill/>
        </p:spPr>
        <p:txBody>
          <a:bodyPr wrap="square" rtlCol="0">
            <a:spAutoFit/>
          </a:bodyPr>
          <a:lstStyle/>
          <a:p>
            <a:pPr algn="ctr"/>
            <a:r>
              <a:rPr lang="en-CA" altLang="zh-CN" sz="2000" b="1" dirty="0"/>
              <a:t>GAN [Goodfellow </a:t>
            </a:r>
            <a:r>
              <a:rPr lang="en-US" altLang="zh-CN" sz="2000" b="1" dirty="0"/>
              <a:t>et al, 2014</a:t>
            </a:r>
            <a:r>
              <a:rPr lang="en-CA" altLang="zh-CN" sz="2000" b="1" dirty="0"/>
              <a:t>]</a:t>
            </a:r>
            <a:endParaRPr lang="en-CA" sz="2000" b="1" dirty="0"/>
          </a:p>
        </p:txBody>
      </p:sp>
      <p:pic>
        <p:nvPicPr>
          <p:cNvPr id="15" name="Picture 14">
            <a:extLst>
              <a:ext uri="{FF2B5EF4-FFF2-40B4-BE49-F238E27FC236}">
                <a16:creationId xmlns:a16="http://schemas.microsoft.com/office/drawing/2014/main" id="{E5E1D472-EBCB-4FB5-B0C3-DD3C9E42B305}"/>
              </a:ext>
            </a:extLst>
          </p:cNvPr>
          <p:cNvPicPr>
            <a:picLocks noChangeAspect="1"/>
          </p:cNvPicPr>
          <p:nvPr/>
        </p:nvPicPr>
        <p:blipFill>
          <a:blip r:embed="rId3"/>
          <a:stretch>
            <a:fillRect/>
          </a:stretch>
        </p:blipFill>
        <p:spPr>
          <a:xfrm>
            <a:off x="7934121" y="4143874"/>
            <a:ext cx="3259259" cy="1980000"/>
          </a:xfrm>
          <a:prstGeom prst="rect">
            <a:avLst/>
          </a:prstGeom>
        </p:spPr>
      </p:pic>
      <p:pic>
        <p:nvPicPr>
          <p:cNvPr id="17" name="Picture 16">
            <a:extLst>
              <a:ext uri="{FF2B5EF4-FFF2-40B4-BE49-F238E27FC236}">
                <a16:creationId xmlns:a16="http://schemas.microsoft.com/office/drawing/2014/main" id="{94AD8F7D-4922-4205-98B9-661911FCEA88}"/>
              </a:ext>
            </a:extLst>
          </p:cNvPr>
          <p:cNvPicPr>
            <a:picLocks noChangeAspect="1"/>
          </p:cNvPicPr>
          <p:nvPr/>
        </p:nvPicPr>
        <p:blipFill>
          <a:blip r:embed="rId4"/>
          <a:stretch>
            <a:fillRect/>
          </a:stretch>
        </p:blipFill>
        <p:spPr>
          <a:xfrm>
            <a:off x="384449" y="2549568"/>
            <a:ext cx="6381750" cy="3305175"/>
          </a:xfrm>
          <a:prstGeom prst="rect">
            <a:avLst/>
          </a:prstGeom>
        </p:spPr>
      </p:pic>
    </p:spTree>
    <p:extLst>
      <p:ext uri="{BB962C8B-B14F-4D97-AF65-F5344CB8AC3E}">
        <p14:creationId xmlns:p14="http://schemas.microsoft.com/office/powerpoint/2010/main" val="1348617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FA42-1C28-4CA2-96E2-71A72F979F26}"/>
              </a:ext>
            </a:extLst>
          </p:cNvPr>
          <p:cNvSpPr>
            <a:spLocks noGrp="1"/>
          </p:cNvSpPr>
          <p:nvPr>
            <p:ph type="title"/>
          </p:nvPr>
        </p:nvSpPr>
        <p:spPr/>
        <p:txBody>
          <a:bodyPr/>
          <a:lstStyle/>
          <a:p>
            <a:r>
              <a:rPr lang="zh-CN" altLang="en-US" dirty="0"/>
              <a:t>概要</a:t>
            </a:r>
            <a:endParaRPr lang="en-CA" dirty="0"/>
          </a:p>
        </p:txBody>
      </p:sp>
      <p:sp>
        <p:nvSpPr>
          <p:cNvPr id="3" name="Content Placeholder 2">
            <a:extLst>
              <a:ext uri="{FF2B5EF4-FFF2-40B4-BE49-F238E27FC236}">
                <a16:creationId xmlns:a16="http://schemas.microsoft.com/office/drawing/2014/main" id="{059DBC06-B828-4B16-9A1B-A2715CA8CB60}"/>
              </a:ext>
            </a:extLst>
          </p:cNvPr>
          <p:cNvSpPr>
            <a:spLocks noGrp="1"/>
          </p:cNvSpPr>
          <p:nvPr>
            <p:ph idx="1"/>
          </p:nvPr>
        </p:nvSpPr>
        <p:spPr/>
        <p:txBody>
          <a:bodyPr/>
          <a:lstStyle/>
          <a:p>
            <a:r>
              <a:rPr lang="zh-CN" altLang="en-US" sz="2800" dirty="0"/>
              <a:t>三维数字内容建模与生成</a:t>
            </a:r>
            <a:endParaRPr lang="en-CA" altLang="zh-CN" sz="2800" dirty="0"/>
          </a:p>
          <a:p>
            <a:pPr lvl="1"/>
            <a:r>
              <a:rPr lang="zh-CN" altLang="en-US" sz="2400" dirty="0"/>
              <a:t>介绍如何发现已有工作的局限性，确定研究动机并提出创新性的新想法</a:t>
            </a:r>
            <a:endParaRPr lang="en-CA" altLang="zh-CN" sz="2400" dirty="0"/>
          </a:p>
          <a:p>
            <a:pPr lvl="1"/>
            <a:r>
              <a:rPr lang="zh-CN" altLang="en-US" sz="2400" dirty="0"/>
              <a:t>展示如何将问题转化为数学模型</a:t>
            </a:r>
            <a:endParaRPr lang="en-CA" altLang="zh-CN" sz="2400" dirty="0"/>
          </a:p>
          <a:p>
            <a:endParaRPr lang="en-CA" sz="2800" dirty="0"/>
          </a:p>
          <a:p>
            <a:r>
              <a:rPr lang="zh-CN" altLang="en-US" sz="2800" dirty="0"/>
              <a:t>基于深度神经网络的二维数字内容生成</a:t>
            </a:r>
            <a:endParaRPr lang="en-CA" altLang="zh-CN" sz="2800" dirty="0"/>
          </a:p>
          <a:p>
            <a:pPr lvl="1"/>
            <a:r>
              <a:rPr lang="zh-CN" altLang="en-US" sz="2400" dirty="0"/>
              <a:t>介绍基于</a:t>
            </a:r>
            <a:r>
              <a:rPr lang="en-CA" altLang="zh-CN" sz="2400" dirty="0"/>
              <a:t>GAN</a:t>
            </a:r>
            <a:r>
              <a:rPr lang="zh-CN" altLang="en-US" sz="2400" dirty="0"/>
              <a:t>的图像生成工作</a:t>
            </a:r>
            <a:endParaRPr lang="en-CA" altLang="zh-CN" sz="2400" dirty="0"/>
          </a:p>
          <a:p>
            <a:pPr lvl="1"/>
            <a:r>
              <a:rPr lang="zh-CN" altLang="en-US" sz="2400" dirty="0"/>
              <a:t>展示二维内容生成的一个实际应用：为深度学习提供训练数据</a:t>
            </a:r>
            <a:endParaRPr lang="en-CA" altLang="zh-CN" sz="2400" dirty="0"/>
          </a:p>
          <a:p>
            <a:pPr marL="0" indent="0">
              <a:buNone/>
            </a:pPr>
            <a:endParaRPr lang="en-CA" altLang="zh-CN" sz="2800" dirty="0"/>
          </a:p>
          <a:p>
            <a:r>
              <a:rPr lang="zh-CN" altLang="en-US" sz="2800" dirty="0"/>
              <a:t>简要介绍热点问题及未来研究方向</a:t>
            </a:r>
            <a:endParaRPr lang="en-CA" altLang="zh-CN" sz="2800" dirty="0"/>
          </a:p>
          <a:p>
            <a:pPr lvl="1"/>
            <a:endParaRPr lang="en-CA" dirty="0"/>
          </a:p>
          <a:p>
            <a:endParaRPr lang="en-CA" dirty="0"/>
          </a:p>
        </p:txBody>
      </p:sp>
      <p:sp>
        <p:nvSpPr>
          <p:cNvPr id="4" name="Slide Number Placeholder 3">
            <a:extLst>
              <a:ext uri="{FF2B5EF4-FFF2-40B4-BE49-F238E27FC236}">
                <a16:creationId xmlns:a16="http://schemas.microsoft.com/office/drawing/2014/main" id="{1117F4D0-C204-46C1-BA83-76F2FE1727B6}"/>
              </a:ext>
            </a:extLst>
          </p:cNvPr>
          <p:cNvSpPr>
            <a:spLocks noGrp="1"/>
          </p:cNvSpPr>
          <p:nvPr>
            <p:ph type="sldNum" sz="quarter" idx="12"/>
          </p:nvPr>
        </p:nvSpPr>
        <p:spPr/>
        <p:txBody>
          <a:bodyPr/>
          <a:lstStyle/>
          <a:p>
            <a:fld id="{9F58998E-2429-314E-B86C-A079AABAA7E0}" type="slidenum">
              <a:rPr lang="en-US" smtClean="0"/>
              <a:pPr/>
              <a:t>4</a:t>
            </a:fld>
            <a:endParaRPr lang="en-CA" dirty="0"/>
          </a:p>
        </p:txBody>
      </p:sp>
    </p:spTree>
    <p:extLst>
      <p:ext uri="{BB962C8B-B14F-4D97-AF65-F5344CB8AC3E}">
        <p14:creationId xmlns:p14="http://schemas.microsoft.com/office/powerpoint/2010/main" val="1992498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B5BEA-AB06-4E87-B885-8ACD564BF414}"/>
              </a:ext>
            </a:extLst>
          </p:cNvPr>
          <p:cNvSpPr>
            <a:spLocks noGrp="1"/>
          </p:cNvSpPr>
          <p:nvPr>
            <p:ph type="title"/>
          </p:nvPr>
        </p:nvSpPr>
        <p:spPr/>
        <p:txBody>
          <a:bodyPr/>
          <a:lstStyle/>
          <a:p>
            <a:r>
              <a:rPr lang="zh-CN" altLang="en-US" dirty="0"/>
              <a:t>基于</a:t>
            </a:r>
            <a:r>
              <a:rPr lang="en-CA" altLang="zh-CN" dirty="0"/>
              <a:t>GAN</a:t>
            </a:r>
            <a:r>
              <a:rPr lang="zh-CN" altLang="en-US" dirty="0"/>
              <a:t>的二维内容生成</a:t>
            </a:r>
            <a:endParaRPr lang="en-CA" dirty="0"/>
          </a:p>
        </p:txBody>
      </p:sp>
      <p:sp>
        <p:nvSpPr>
          <p:cNvPr id="4" name="Slide Number Placeholder 3">
            <a:extLst>
              <a:ext uri="{FF2B5EF4-FFF2-40B4-BE49-F238E27FC236}">
                <a16:creationId xmlns:a16="http://schemas.microsoft.com/office/drawing/2014/main" id="{DBA07AAB-6DDB-4EFB-BF1D-8B9E37E757CA}"/>
              </a:ext>
            </a:extLst>
          </p:cNvPr>
          <p:cNvSpPr>
            <a:spLocks noGrp="1"/>
          </p:cNvSpPr>
          <p:nvPr>
            <p:ph type="sldNum" sz="quarter" idx="12"/>
          </p:nvPr>
        </p:nvSpPr>
        <p:spPr/>
        <p:txBody>
          <a:bodyPr/>
          <a:lstStyle/>
          <a:p>
            <a:fld id="{9F58998E-2429-314E-B86C-A079AABAA7E0}" type="slidenum">
              <a:rPr lang="en-US" smtClean="0"/>
              <a:pPr/>
              <a:t>40</a:t>
            </a:fld>
            <a:endParaRPr lang="en-CA" dirty="0"/>
          </a:p>
        </p:txBody>
      </p:sp>
      <p:pic>
        <p:nvPicPr>
          <p:cNvPr id="9" name="Picture 8">
            <a:extLst>
              <a:ext uri="{FF2B5EF4-FFF2-40B4-BE49-F238E27FC236}">
                <a16:creationId xmlns:a16="http://schemas.microsoft.com/office/drawing/2014/main" id="{28881CE2-0539-4665-9BE4-F98F9E41E27F}"/>
              </a:ext>
            </a:extLst>
          </p:cNvPr>
          <p:cNvPicPr>
            <a:picLocks noChangeAspect="1"/>
          </p:cNvPicPr>
          <p:nvPr/>
        </p:nvPicPr>
        <p:blipFill>
          <a:blip r:embed="rId2"/>
          <a:stretch>
            <a:fillRect/>
          </a:stretch>
        </p:blipFill>
        <p:spPr>
          <a:xfrm>
            <a:off x="431225" y="2243315"/>
            <a:ext cx="5996189" cy="2700505"/>
          </a:xfrm>
          <a:prstGeom prst="rect">
            <a:avLst/>
          </a:prstGeom>
        </p:spPr>
      </p:pic>
      <p:sp>
        <p:nvSpPr>
          <p:cNvPr id="10" name="TextBox 9">
            <a:extLst>
              <a:ext uri="{FF2B5EF4-FFF2-40B4-BE49-F238E27FC236}">
                <a16:creationId xmlns:a16="http://schemas.microsoft.com/office/drawing/2014/main" id="{A9F9F39A-36A4-48CE-8673-B7C3197B3425}"/>
              </a:ext>
            </a:extLst>
          </p:cNvPr>
          <p:cNvSpPr txBox="1"/>
          <p:nvPr/>
        </p:nvSpPr>
        <p:spPr>
          <a:xfrm>
            <a:off x="1683183" y="4928857"/>
            <a:ext cx="3221470" cy="400110"/>
          </a:xfrm>
          <a:prstGeom prst="rect">
            <a:avLst/>
          </a:prstGeom>
          <a:noFill/>
        </p:spPr>
        <p:txBody>
          <a:bodyPr wrap="square" rtlCol="0">
            <a:spAutoFit/>
          </a:bodyPr>
          <a:lstStyle/>
          <a:p>
            <a:pPr algn="ctr"/>
            <a:r>
              <a:rPr lang="en-CA" altLang="zh-CN" sz="2000" b="1" dirty="0" err="1"/>
              <a:t>CycleGAN</a:t>
            </a:r>
            <a:r>
              <a:rPr lang="en-CA" altLang="zh-CN" sz="2000" b="1" dirty="0"/>
              <a:t> [Zhu </a:t>
            </a:r>
            <a:r>
              <a:rPr lang="en-US" altLang="zh-CN" sz="2000" b="1" dirty="0"/>
              <a:t>et al, 2017</a:t>
            </a:r>
            <a:r>
              <a:rPr lang="en-CA" altLang="zh-CN" sz="2000" b="1" dirty="0"/>
              <a:t>]</a:t>
            </a:r>
            <a:endParaRPr lang="en-CA" sz="2000" b="1" dirty="0"/>
          </a:p>
        </p:txBody>
      </p:sp>
      <p:pic>
        <p:nvPicPr>
          <p:cNvPr id="2050" name="Picture 2">
            <a:extLst>
              <a:ext uri="{FF2B5EF4-FFF2-40B4-BE49-F238E27FC236}">
                <a16:creationId xmlns:a16="http://schemas.microsoft.com/office/drawing/2014/main" id="{D690E8A1-63F2-49A1-8B3A-13B3B1AA2C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976" y="2378441"/>
            <a:ext cx="4116103" cy="24302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508CD2C-192C-4697-BBD1-F4CEF2868BDA}"/>
              </a:ext>
            </a:extLst>
          </p:cNvPr>
          <p:cNvSpPr txBox="1"/>
          <p:nvPr/>
        </p:nvSpPr>
        <p:spPr>
          <a:xfrm>
            <a:off x="7407651" y="4928857"/>
            <a:ext cx="3730751" cy="400110"/>
          </a:xfrm>
          <a:prstGeom prst="rect">
            <a:avLst/>
          </a:prstGeom>
          <a:noFill/>
        </p:spPr>
        <p:txBody>
          <a:bodyPr wrap="square" rtlCol="0">
            <a:spAutoFit/>
          </a:bodyPr>
          <a:lstStyle/>
          <a:p>
            <a:pPr algn="ctr"/>
            <a:r>
              <a:rPr lang="en-CA" altLang="zh-CN" sz="2000" b="1" dirty="0" err="1"/>
              <a:t>GANHopper</a:t>
            </a:r>
            <a:r>
              <a:rPr lang="en-CA" altLang="zh-CN" sz="2000" b="1" dirty="0"/>
              <a:t> [Lira </a:t>
            </a:r>
            <a:r>
              <a:rPr lang="en-US" altLang="zh-CN" sz="2000" b="1" dirty="0"/>
              <a:t>et al, 2020</a:t>
            </a:r>
            <a:r>
              <a:rPr lang="en-CA" altLang="zh-CN" sz="2000" b="1" dirty="0"/>
              <a:t>]</a:t>
            </a:r>
            <a:endParaRPr lang="en-CA" sz="2000" b="1" dirty="0"/>
          </a:p>
        </p:txBody>
      </p:sp>
    </p:spTree>
    <p:extLst>
      <p:ext uri="{BB962C8B-B14F-4D97-AF65-F5344CB8AC3E}">
        <p14:creationId xmlns:p14="http://schemas.microsoft.com/office/powerpoint/2010/main" val="4222336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8A8F-FB2E-4192-AB64-6068B7B23D54}"/>
              </a:ext>
            </a:extLst>
          </p:cNvPr>
          <p:cNvSpPr>
            <a:spLocks noGrp="1"/>
          </p:cNvSpPr>
          <p:nvPr>
            <p:ph type="title"/>
          </p:nvPr>
        </p:nvSpPr>
        <p:spPr/>
        <p:txBody>
          <a:bodyPr/>
          <a:lstStyle/>
          <a:p>
            <a:r>
              <a:rPr lang="zh-CN" altLang="en-US" dirty="0"/>
              <a:t>二维内容生成应用实例</a:t>
            </a:r>
            <a:endParaRPr lang="en-CA" dirty="0"/>
          </a:p>
        </p:txBody>
      </p:sp>
      <p:sp>
        <p:nvSpPr>
          <p:cNvPr id="3" name="Content Placeholder 2">
            <a:extLst>
              <a:ext uri="{FF2B5EF4-FFF2-40B4-BE49-F238E27FC236}">
                <a16:creationId xmlns:a16="http://schemas.microsoft.com/office/drawing/2014/main" id="{64F092DA-FD95-45C9-B33A-3D24D523163B}"/>
              </a:ext>
            </a:extLst>
          </p:cNvPr>
          <p:cNvSpPr>
            <a:spLocks noGrp="1"/>
          </p:cNvSpPr>
          <p:nvPr>
            <p:ph idx="1"/>
          </p:nvPr>
        </p:nvSpPr>
        <p:spPr/>
        <p:txBody>
          <a:bodyPr/>
          <a:lstStyle/>
          <a:p>
            <a:r>
              <a:rPr lang="zh-CN" altLang="en-US" dirty="0"/>
              <a:t>已有自动驾驶街景数据集（例如</a:t>
            </a:r>
            <a:r>
              <a:rPr lang="en-CA" altLang="zh-CN" dirty="0"/>
              <a:t>BDD</a:t>
            </a:r>
            <a:r>
              <a:rPr lang="zh-CN" altLang="en-US" dirty="0"/>
              <a:t>）主要为晴天和白天采集的数据，以此训练出的模型对雨天和夜晚的场景结果较差</a:t>
            </a:r>
            <a:endParaRPr lang="en-CA" altLang="zh-CN" dirty="0"/>
          </a:p>
          <a:p>
            <a:r>
              <a:rPr lang="zh-CN" altLang="en-US" dirty="0"/>
              <a:t>利用内容生成算法，自动生成大量雨天道路数据用于网络训练</a:t>
            </a:r>
            <a:endParaRPr lang="en-CA" dirty="0"/>
          </a:p>
        </p:txBody>
      </p:sp>
      <p:sp>
        <p:nvSpPr>
          <p:cNvPr id="4" name="Slide Number Placeholder 3">
            <a:extLst>
              <a:ext uri="{FF2B5EF4-FFF2-40B4-BE49-F238E27FC236}">
                <a16:creationId xmlns:a16="http://schemas.microsoft.com/office/drawing/2014/main" id="{0A3547C5-84FA-4EFF-8123-A398CAE6FCFD}"/>
              </a:ext>
            </a:extLst>
          </p:cNvPr>
          <p:cNvSpPr>
            <a:spLocks noGrp="1"/>
          </p:cNvSpPr>
          <p:nvPr>
            <p:ph type="sldNum" sz="quarter" idx="12"/>
          </p:nvPr>
        </p:nvSpPr>
        <p:spPr/>
        <p:txBody>
          <a:bodyPr/>
          <a:lstStyle/>
          <a:p>
            <a:fld id="{9F58998E-2429-314E-B86C-A079AABAA7E0}" type="slidenum">
              <a:rPr lang="en-US" smtClean="0"/>
              <a:pPr/>
              <a:t>41</a:t>
            </a:fld>
            <a:endParaRPr lang="en-CA" dirty="0"/>
          </a:p>
        </p:txBody>
      </p:sp>
      <p:grpSp>
        <p:nvGrpSpPr>
          <p:cNvPr id="13" name="Group 12">
            <a:extLst>
              <a:ext uri="{FF2B5EF4-FFF2-40B4-BE49-F238E27FC236}">
                <a16:creationId xmlns:a16="http://schemas.microsoft.com/office/drawing/2014/main" id="{D153BC01-384C-440A-B700-77C83A6620DE}"/>
              </a:ext>
            </a:extLst>
          </p:cNvPr>
          <p:cNvGrpSpPr/>
          <p:nvPr/>
        </p:nvGrpSpPr>
        <p:grpSpPr>
          <a:xfrm>
            <a:off x="397430" y="2755492"/>
            <a:ext cx="5387840" cy="3070203"/>
            <a:chOff x="804922" y="2376470"/>
            <a:chExt cx="6384245" cy="3637994"/>
          </a:xfrm>
        </p:grpSpPr>
        <p:pic>
          <p:nvPicPr>
            <p:cNvPr id="6" name="Picture 5">
              <a:extLst>
                <a:ext uri="{FF2B5EF4-FFF2-40B4-BE49-F238E27FC236}">
                  <a16:creationId xmlns:a16="http://schemas.microsoft.com/office/drawing/2014/main" id="{88CE883C-7FE9-4F45-B306-ECC07CB89A0E}"/>
                </a:ext>
              </a:extLst>
            </p:cNvPr>
            <p:cNvPicPr>
              <a:picLocks noChangeAspect="1"/>
            </p:cNvPicPr>
            <p:nvPr/>
          </p:nvPicPr>
          <p:blipFill>
            <a:blip r:embed="rId2"/>
            <a:stretch>
              <a:fillRect/>
            </a:stretch>
          </p:blipFill>
          <p:spPr>
            <a:xfrm>
              <a:off x="804923" y="2376470"/>
              <a:ext cx="3188571" cy="1800000"/>
            </a:xfrm>
            <a:prstGeom prst="rect">
              <a:avLst/>
            </a:prstGeom>
          </p:spPr>
        </p:pic>
        <p:pic>
          <p:nvPicPr>
            <p:cNvPr id="8" name="Picture 7">
              <a:extLst>
                <a:ext uri="{FF2B5EF4-FFF2-40B4-BE49-F238E27FC236}">
                  <a16:creationId xmlns:a16="http://schemas.microsoft.com/office/drawing/2014/main" id="{9BA43291-45BC-4418-AB9F-8BC729BAA5C1}"/>
                </a:ext>
              </a:extLst>
            </p:cNvPr>
            <p:cNvPicPr>
              <a:picLocks noChangeAspect="1"/>
            </p:cNvPicPr>
            <p:nvPr/>
          </p:nvPicPr>
          <p:blipFill>
            <a:blip r:embed="rId3"/>
            <a:stretch>
              <a:fillRect/>
            </a:stretch>
          </p:blipFill>
          <p:spPr>
            <a:xfrm>
              <a:off x="4030303" y="4214464"/>
              <a:ext cx="3157098" cy="1800000"/>
            </a:xfrm>
            <a:prstGeom prst="rect">
              <a:avLst/>
            </a:prstGeom>
          </p:spPr>
        </p:pic>
        <p:pic>
          <p:nvPicPr>
            <p:cNvPr id="10" name="Picture 9">
              <a:extLst>
                <a:ext uri="{FF2B5EF4-FFF2-40B4-BE49-F238E27FC236}">
                  <a16:creationId xmlns:a16="http://schemas.microsoft.com/office/drawing/2014/main" id="{3864B3E4-7F39-449A-9FFA-1BBDB83B2F61}"/>
                </a:ext>
              </a:extLst>
            </p:cNvPr>
            <p:cNvPicPr>
              <a:picLocks noChangeAspect="1"/>
            </p:cNvPicPr>
            <p:nvPr/>
          </p:nvPicPr>
          <p:blipFill>
            <a:blip r:embed="rId4"/>
            <a:stretch>
              <a:fillRect/>
            </a:stretch>
          </p:blipFill>
          <p:spPr>
            <a:xfrm>
              <a:off x="804922" y="4214464"/>
              <a:ext cx="3188570" cy="1800000"/>
            </a:xfrm>
            <a:prstGeom prst="rect">
              <a:avLst/>
            </a:prstGeom>
          </p:spPr>
        </p:pic>
        <p:pic>
          <p:nvPicPr>
            <p:cNvPr id="12" name="Picture 11">
              <a:extLst>
                <a:ext uri="{FF2B5EF4-FFF2-40B4-BE49-F238E27FC236}">
                  <a16:creationId xmlns:a16="http://schemas.microsoft.com/office/drawing/2014/main" id="{FDDE25D7-4246-41D1-81ED-38B671BEADA4}"/>
                </a:ext>
              </a:extLst>
            </p:cNvPr>
            <p:cNvPicPr>
              <a:picLocks noChangeAspect="1"/>
            </p:cNvPicPr>
            <p:nvPr/>
          </p:nvPicPr>
          <p:blipFill>
            <a:blip r:embed="rId5"/>
            <a:stretch>
              <a:fillRect/>
            </a:stretch>
          </p:blipFill>
          <p:spPr>
            <a:xfrm>
              <a:off x="4028537" y="2376470"/>
              <a:ext cx="3160630" cy="1800000"/>
            </a:xfrm>
            <a:prstGeom prst="rect">
              <a:avLst/>
            </a:prstGeom>
          </p:spPr>
        </p:pic>
      </p:grpSp>
      <p:sp>
        <p:nvSpPr>
          <p:cNvPr id="16" name="TextBox 15">
            <a:extLst>
              <a:ext uri="{FF2B5EF4-FFF2-40B4-BE49-F238E27FC236}">
                <a16:creationId xmlns:a16="http://schemas.microsoft.com/office/drawing/2014/main" id="{0080DCE6-6830-4CDF-88E8-5B80149D4CA1}"/>
              </a:ext>
            </a:extLst>
          </p:cNvPr>
          <p:cNvSpPr txBox="1"/>
          <p:nvPr/>
        </p:nvSpPr>
        <p:spPr>
          <a:xfrm>
            <a:off x="1477617" y="5963730"/>
            <a:ext cx="3221470" cy="400110"/>
          </a:xfrm>
          <a:prstGeom prst="rect">
            <a:avLst/>
          </a:prstGeom>
          <a:noFill/>
        </p:spPr>
        <p:txBody>
          <a:bodyPr wrap="square" rtlCol="0">
            <a:spAutoFit/>
          </a:bodyPr>
          <a:lstStyle/>
          <a:p>
            <a:pPr algn="ctr"/>
            <a:r>
              <a:rPr lang="en-CA" altLang="zh-CN" sz="2000" b="1" dirty="0"/>
              <a:t>BDD [Yu </a:t>
            </a:r>
            <a:r>
              <a:rPr lang="en-US" altLang="zh-CN" sz="2000" b="1" dirty="0"/>
              <a:t>et al, 2020</a:t>
            </a:r>
            <a:r>
              <a:rPr lang="en-CA" altLang="zh-CN" sz="2000" b="1" dirty="0"/>
              <a:t>]</a:t>
            </a:r>
            <a:endParaRPr lang="en-CA" sz="2000" b="1" dirty="0"/>
          </a:p>
        </p:txBody>
      </p:sp>
      <p:sp>
        <p:nvSpPr>
          <p:cNvPr id="27" name="TextBox 26">
            <a:extLst>
              <a:ext uri="{FF2B5EF4-FFF2-40B4-BE49-F238E27FC236}">
                <a16:creationId xmlns:a16="http://schemas.microsoft.com/office/drawing/2014/main" id="{420BC778-C11F-4CBC-B90C-939CF8FC88DF}"/>
              </a:ext>
            </a:extLst>
          </p:cNvPr>
          <p:cNvSpPr txBox="1"/>
          <p:nvPr/>
        </p:nvSpPr>
        <p:spPr>
          <a:xfrm>
            <a:off x="7284258" y="5963730"/>
            <a:ext cx="3221470" cy="400110"/>
          </a:xfrm>
          <a:prstGeom prst="rect">
            <a:avLst/>
          </a:prstGeom>
          <a:noFill/>
        </p:spPr>
        <p:txBody>
          <a:bodyPr wrap="square" rtlCol="0">
            <a:spAutoFit/>
          </a:bodyPr>
          <a:lstStyle/>
          <a:p>
            <a:pPr algn="ctr"/>
            <a:r>
              <a:rPr lang="en-CA" altLang="zh-CN" sz="2000" b="1" dirty="0" err="1"/>
              <a:t>RaidaR</a:t>
            </a:r>
            <a:r>
              <a:rPr lang="en-CA" altLang="zh-CN" sz="2000" b="1" dirty="0"/>
              <a:t> [J</a:t>
            </a:r>
            <a:r>
              <a:rPr lang="en-US" altLang="zh-CN" sz="2000" b="1" dirty="0"/>
              <a:t>in</a:t>
            </a:r>
            <a:r>
              <a:rPr lang="en-CA" altLang="zh-CN" sz="2000" b="1" dirty="0"/>
              <a:t> </a:t>
            </a:r>
            <a:r>
              <a:rPr lang="en-US" altLang="zh-CN" sz="2000" b="1" dirty="0"/>
              <a:t>et al, 2021</a:t>
            </a:r>
            <a:r>
              <a:rPr lang="en-CA" altLang="zh-CN" sz="2000" b="1" dirty="0"/>
              <a:t>]</a:t>
            </a:r>
            <a:endParaRPr lang="en-CA" sz="2000" b="1" dirty="0"/>
          </a:p>
        </p:txBody>
      </p:sp>
      <p:grpSp>
        <p:nvGrpSpPr>
          <p:cNvPr id="30" name="Group 29">
            <a:extLst>
              <a:ext uri="{FF2B5EF4-FFF2-40B4-BE49-F238E27FC236}">
                <a16:creationId xmlns:a16="http://schemas.microsoft.com/office/drawing/2014/main" id="{6DC78ACE-C04F-46DC-8FAD-768414D57A4D}"/>
              </a:ext>
            </a:extLst>
          </p:cNvPr>
          <p:cNvGrpSpPr/>
          <p:nvPr/>
        </p:nvGrpSpPr>
        <p:grpSpPr>
          <a:xfrm>
            <a:off x="6081970" y="2418949"/>
            <a:ext cx="5732384" cy="3402211"/>
            <a:chOff x="6657590" y="2586736"/>
            <a:chExt cx="4783797" cy="2839216"/>
          </a:xfrm>
        </p:grpSpPr>
        <p:grpSp>
          <p:nvGrpSpPr>
            <p:cNvPr id="26" name="Group 25">
              <a:extLst>
                <a:ext uri="{FF2B5EF4-FFF2-40B4-BE49-F238E27FC236}">
                  <a16:creationId xmlns:a16="http://schemas.microsoft.com/office/drawing/2014/main" id="{76AA00B5-F88E-4580-8B95-0F43D6B7C2E3}"/>
                </a:ext>
              </a:extLst>
            </p:cNvPr>
            <p:cNvGrpSpPr/>
            <p:nvPr/>
          </p:nvGrpSpPr>
          <p:grpSpPr>
            <a:xfrm>
              <a:off x="6657590" y="2852989"/>
              <a:ext cx="4783797" cy="2572963"/>
              <a:chOff x="5944398" y="2679491"/>
              <a:chExt cx="5545367" cy="2982572"/>
            </a:xfrm>
          </p:grpSpPr>
          <p:pic>
            <p:nvPicPr>
              <p:cNvPr id="18" name="Picture 17">
                <a:extLst>
                  <a:ext uri="{FF2B5EF4-FFF2-40B4-BE49-F238E27FC236}">
                    <a16:creationId xmlns:a16="http://schemas.microsoft.com/office/drawing/2014/main" id="{FF7CA56F-0585-48DE-8854-BD8E15B8D9D9}"/>
                  </a:ext>
                </a:extLst>
              </p:cNvPr>
              <p:cNvPicPr>
                <a:picLocks noChangeAspect="1"/>
              </p:cNvPicPr>
              <p:nvPr/>
            </p:nvPicPr>
            <p:blipFill>
              <a:blip r:embed="rId6"/>
              <a:stretch>
                <a:fillRect/>
              </a:stretch>
            </p:blipFill>
            <p:spPr>
              <a:xfrm>
                <a:off x="5944398" y="2679491"/>
                <a:ext cx="2578729" cy="1469508"/>
              </a:xfrm>
              <a:prstGeom prst="rect">
                <a:avLst/>
              </a:prstGeom>
            </p:spPr>
          </p:pic>
          <p:pic>
            <p:nvPicPr>
              <p:cNvPr id="20" name="Picture 19">
                <a:extLst>
                  <a:ext uri="{FF2B5EF4-FFF2-40B4-BE49-F238E27FC236}">
                    <a16:creationId xmlns:a16="http://schemas.microsoft.com/office/drawing/2014/main" id="{09241E1A-33B2-41CA-AB76-CCD12DDD2384}"/>
                  </a:ext>
                </a:extLst>
              </p:cNvPr>
              <p:cNvPicPr>
                <a:picLocks noChangeAspect="1"/>
              </p:cNvPicPr>
              <p:nvPr/>
            </p:nvPicPr>
            <p:blipFill>
              <a:blip r:embed="rId7"/>
              <a:stretch>
                <a:fillRect/>
              </a:stretch>
            </p:blipFill>
            <p:spPr>
              <a:xfrm>
                <a:off x="8946540" y="2679491"/>
                <a:ext cx="2543225" cy="1469508"/>
              </a:xfrm>
              <a:prstGeom prst="rect">
                <a:avLst/>
              </a:prstGeom>
            </p:spPr>
          </p:pic>
          <p:pic>
            <p:nvPicPr>
              <p:cNvPr id="22" name="Picture 21">
                <a:extLst>
                  <a:ext uri="{FF2B5EF4-FFF2-40B4-BE49-F238E27FC236}">
                    <a16:creationId xmlns:a16="http://schemas.microsoft.com/office/drawing/2014/main" id="{1083EE33-5C3A-4235-9DFB-60DA175CB5CD}"/>
                  </a:ext>
                </a:extLst>
              </p:cNvPr>
              <p:cNvPicPr>
                <a:picLocks noChangeAspect="1"/>
              </p:cNvPicPr>
              <p:nvPr/>
            </p:nvPicPr>
            <p:blipFill>
              <a:blip r:embed="rId8"/>
              <a:stretch>
                <a:fillRect/>
              </a:stretch>
            </p:blipFill>
            <p:spPr>
              <a:xfrm>
                <a:off x="5944398" y="4222063"/>
                <a:ext cx="2580245" cy="1440000"/>
              </a:xfrm>
              <a:prstGeom prst="rect">
                <a:avLst/>
              </a:prstGeom>
            </p:spPr>
          </p:pic>
          <p:pic>
            <p:nvPicPr>
              <p:cNvPr id="24" name="Picture 23">
                <a:extLst>
                  <a:ext uri="{FF2B5EF4-FFF2-40B4-BE49-F238E27FC236}">
                    <a16:creationId xmlns:a16="http://schemas.microsoft.com/office/drawing/2014/main" id="{786BCB87-6639-4D8E-A0AF-6D6C6D8812E9}"/>
                  </a:ext>
                </a:extLst>
              </p:cNvPr>
              <p:cNvPicPr>
                <a:picLocks noChangeAspect="1"/>
              </p:cNvPicPr>
              <p:nvPr/>
            </p:nvPicPr>
            <p:blipFill>
              <a:blip r:embed="rId9"/>
              <a:stretch>
                <a:fillRect/>
              </a:stretch>
            </p:blipFill>
            <p:spPr>
              <a:xfrm>
                <a:off x="8958151" y="4222063"/>
                <a:ext cx="2531613" cy="1440000"/>
              </a:xfrm>
              <a:prstGeom prst="rect">
                <a:avLst/>
              </a:prstGeom>
            </p:spPr>
          </p:pic>
          <p:sp>
            <p:nvSpPr>
              <p:cNvPr id="25" name="Arrow: Right 24">
                <a:extLst>
                  <a:ext uri="{FF2B5EF4-FFF2-40B4-BE49-F238E27FC236}">
                    <a16:creationId xmlns:a16="http://schemas.microsoft.com/office/drawing/2014/main" id="{A59E6F88-A328-4406-82C4-9542933D003B}"/>
                  </a:ext>
                </a:extLst>
              </p:cNvPr>
              <p:cNvSpPr/>
              <p:nvPr/>
            </p:nvSpPr>
            <p:spPr>
              <a:xfrm>
                <a:off x="8562913" y="3835045"/>
                <a:ext cx="341447" cy="695716"/>
              </a:xfrm>
              <a:prstGeom prst="rightArrow">
                <a:avLst/>
              </a:prstGeom>
              <a:solidFill>
                <a:srgbClr val="002E72"/>
              </a:solidFill>
              <a:ln>
                <a:solidFill>
                  <a:srgbClr val="002E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8" name="TextBox 27">
              <a:extLst>
                <a:ext uri="{FF2B5EF4-FFF2-40B4-BE49-F238E27FC236}">
                  <a16:creationId xmlns:a16="http://schemas.microsoft.com/office/drawing/2014/main" id="{26415D71-44EE-4D92-B8CB-18707BBA28AD}"/>
                </a:ext>
              </a:extLst>
            </p:cNvPr>
            <p:cNvSpPr txBox="1"/>
            <p:nvPr/>
          </p:nvSpPr>
          <p:spPr>
            <a:xfrm>
              <a:off x="7065896" y="2586736"/>
              <a:ext cx="1247327" cy="369332"/>
            </a:xfrm>
            <a:prstGeom prst="rect">
              <a:avLst/>
            </a:prstGeom>
            <a:noFill/>
          </p:spPr>
          <p:txBody>
            <a:bodyPr wrap="square" rtlCol="0">
              <a:spAutoFit/>
            </a:bodyPr>
            <a:lstStyle/>
            <a:p>
              <a:pPr algn="ctr"/>
              <a:r>
                <a:rPr lang="en-CA" altLang="zh-CN" dirty="0">
                  <a:latin typeface="+mj-ea"/>
                  <a:ea typeface="+mj-ea"/>
                </a:rPr>
                <a:t>Sunny</a:t>
              </a:r>
              <a:endParaRPr lang="en-CA" dirty="0">
                <a:latin typeface="+mj-ea"/>
                <a:ea typeface="+mj-ea"/>
              </a:endParaRPr>
            </a:p>
          </p:txBody>
        </p:sp>
        <p:sp>
          <p:nvSpPr>
            <p:cNvPr id="29" name="TextBox 28">
              <a:extLst>
                <a:ext uri="{FF2B5EF4-FFF2-40B4-BE49-F238E27FC236}">
                  <a16:creationId xmlns:a16="http://schemas.microsoft.com/office/drawing/2014/main" id="{D68C96CC-1051-4E50-905C-B9FF872A5084}"/>
                </a:ext>
              </a:extLst>
            </p:cNvPr>
            <p:cNvSpPr txBox="1"/>
            <p:nvPr/>
          </p:nvSpPr>
          <p:spPr>
            <a:xfrm>
              <a:off x="9735691" y="2586736"/>
              <a:ext cx="1247327" cy="369332"/>
            </a:xfrm>
            <a:prstGeom prst="rect">
              <a:avLst/>
            </a:prstGeom>
            <a:noFill/>
          </p:spPr>
          <p:txBody>
            <a:bodyPr wrap="square" rtlCol="0">
              <a:spAutoFit/>
            </a:bodyPr>
            <a:lstStyle/>
            <a:p>
              <a:pPr algn="ctr"/>
              <a:r>
                <a:rPr lang="en-CA" altLang="zh-CN" dirty="0">
                  <a:latin typeface="+mj-ea"/>
                  <a:ea typeface="+mj-ea"/>
                </a:rPr>
                <a:t>Rainy</a:t>
              </a:r>
              <a:endParaRPr lang="en-CA" dirty="0">
                <a:latin typeface="+mj-ea"/>
                <a:ea typeface="+mj-ea"/>
              </a:endParaRPr>
            </a:p>
          </p:txBody>
        </p:sp>
      </p:grpSp>
    </p:spTree>
    <p:extLst>
      <p:ext uri="{BB962C8B-B14F-4D97-AF65-F5344CB8AC3E}">
        <p14:creationId xmlns:p14="http://schemas.microsoft.com/office/powerpoint/2010/main" val="332838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EF561-589E-48FE-B468-DD32E9ED0877}"/>
              </a:ext>
            </a:extLst>
          </p:cNvPr>
          <p:cNvSpPr>
            <a:spLocks noGrp="1"/>
          </p:cNvSpPr>
          <p:nvPr>
            <p:ph type="title"/>
          </p:nvPr>
        </p:nvSpPr>
        <p:spPr/>
        <p:txBody>
          <a:bodyPr/>
          <a:lstStyle/>
          <a:p>
            <a:r>
              <a:rPr lang="zh-CN" altLang="en-US" dirty="0"/>
              <a:t>二维内容生成应用实例：</a:t>
            </a:r>
            <a:r>
              <a:rPr lang="en-CA" altLang="zh-CN" dirty="0"/>
              <a:t>M</a:t>
            </a:r>
            <a:r>
              <a:rPr lang="en-US" altLang="zh-CN" dirty="0"/>
              <a:t>asked GAN</a:t>
            </a:r>
            <a:endParaRPr lang="en-CA" dirty="0"/>
          </a:p>
        </p:txBody>
      </p:sp>
      <p:sp>
        <p:nvSpPr>
          <p:cNvPr id="3" name="Content Placeholder 2">
            <a:extLst>
              <a:ext uri="{FF2B5EF4-FFF2-40B4-BE49-F238E27FC236}">
                <a16:creationId xmlns:a16="http://schemas.microsoft.com/office/drawing/2014/main" id="{00A5DA68-569F-41AB-8660-AF8FD3EF2309}"/>
              </a:ext>
            </a:extLst>
          </p:cNvPr>
          <p:cNvSpPr>
            <a:spLocks noGrp="1"/>
          </p:cNvSpPr>
          <p:nvPr>
            <p:ph idx="1"/>
          </p:nvPr>
        </p:nvSpPr>
        <p:spPr/>
        <p:txBody>
          <a:bodyPr/>
          <a:lstStyle/>
          <a:p>
            <a:r>
              <a:rPr lang="zh-CN" altLang="en-US" dirty="0"/>
              <a:t>传统的</a:t>
            </a:r>
            <a:r>
              <a:rPr lang="en-CA" altLang="zh-CN" dirty="0"/>
              <a:t>GAN</a:t>
            </a:r>
            <a:r>
              <a:rPr lang="zh-CN" altLang="en-US" dirty="0"/>
              <a:t>网络通常直接生成整幅图片，并</a:t>
            </a:r>
            <a:r>
              <a:rPr lang="zh-CN" altLang="en-US" dirty="0">
                <a:solidFill>
                  <a:srgbClr val="C03129"/>
                </a:solidFill>
              </a:rPr>
              <a:t>无对图片局部语义信息的理解</a:t>
            </a:r>
            <a:endParaRPr lang="en-CA" altLang="zh-CN" dirty="0">
              <a:solidFill>
                <a:srgbClr val="C03129"/>
              </a:solidFill>
            </a:endParaRPr>
          </a:p>
          <a:p>
            <a:r>
              <a:rPr lang="zh-CN" altLang="en-US" dirty="0"/>
              <a:t>通过输入图片不同语义分割区域的</a:t>
            </a:r>
            <a:r>
              <a:rPr lang="en-CA" altLang="zh-CN" dirty="0"/>
              <a:t>mask</a:t>
            </a:r>
            <a:r>
              <a:rPr lang="zh-CN" altLang="en-US" dirty="0"/>
              <a:t>，对不同语义部分施加不同权重 </a:t>
            </a:r>
            <a:endParaRPr lang="en-CA" dirty="0"/>
          </a:p>
        </p:txBody>
      </p:sp>
      <p:sp>
        <p:nvSpPr>
          <p:cNvPr id="4" name="Slide Number Placeholder 3">
            <a:extLst>
              <a:ext uri="{FF2B5EF4-FFF2-40B4-BE49-F238E27FC236}">
                <a16:creationId xmlns:a16="http://schemas.microsoft.com/office/drawing/2014/main" id="{4FEE8DF9-9C7A-4642-A5DD-E71C6DE1556F}"/>
              </a:ext>
            </a:extLst>
          </p:cNvPr>
          <p:cNvSpPr>
            <a:spLocks noGrp="1"/>
          </p:cNvSpPr>
          <p:nvPr>
            <p:ph type="sldNum" sz="quarter" idx="12"/>
          </p:nvPr>
        </p:nvSpPr>
        <p:spPr/>
        <p:txBody>
          <a:bodyPr/>
          <a:lstStyle/>
          <a:p>
            <a:fld id="{9F58998E-2429-314E-B86C-A079AABAA7E0}" type="slidenum">
              <a:rPr lang="en-US" smtClean="0"/>
              <a:pPr/>
              <a:t>42</a:t>
            </a:fld>
            <a:endParaRPr lang="en-CA" dirty="0"/>
          </a:p>
        </p:txBody>
      </p:sp>
      <p:pic>
        <p:nvPicPr>
          <p:cNvPr id="5" name="图片 2">
            <a:extLst>
              <a:ext uri="{FF2B5EF4-FFF2-40B4-BE49-F238E27FC236}">
                <a16:creationId xmlns:a16="http://schemas.microsoft.com/office/drawing/2014/main" id="{2B8C7568-7094-477F-B00B-D7B177FF8859}"/>
              </a:ext>
            </a:extLst>
          </p:cNvPr>
          <p:cNvPicPr>
            <a:picLocks noChangeAspect="1"/>
          </p:cNvPicPr>
          <p:nvPr/>
        </p:nvPicPr>
        <p:blipFill>
          <a:blip r:embed="rId2"/>
          <a:stretch>
            <a:fillRect/>
          </a:stretch>
        </p:blipFill>
        <p:spPr>
          <a:xfrm>
            <a:off x="2362200" y="2238504"/>
            <a:ext cx="8379734" cy="4028153"/>
          </a:xfrm>
          <a:prstGeom prst="rect">
            <a:avLst/>
          </a:prstGeom>
        </p:spPr>
      </p:pic>
      <p:sp>
        <p:nvSpPr>
          <p:cNvPr id="7" name="TextBox 6">
            <a:extLst>
              <a:ext uri="{FF2B5EF4-FFF2-40B4-BE49-F238E27FC236}">
                <a16:creationId xmlns:a16="http://schemas.microsoft.com/office/drawing/2014/main" id="{5BDF214F-450E-464A-B2A3-4C7CADF44735}"/>
              </a:ext>
            </a:extLst>
          </p:cNvPr>
          <p:cNvSpPr txBox="1"/>
          <p:nvPr/>
        </p:nvSpPr>
        <p:spPr>
          <a:xfrm>
            <a:off x="966537" y="3059668"/>
            <a:ext cx="1395663" cy="369332"/>
          </a:xfrm>
          <a:prstGeom prst="rect">
            <a:avLst/>
          </a:prstGeom>
          <a:noFill/>
        </p:spPr>
        <p:txBody>
          <a:bodyPr wrap="square">
            <a:spAutoFit/>
          </a:bodyPr>
          <a:lstStyle/>
          <a:p>
            <a:r>
              <a:rPr lang="en-CA" altLang="zh-CN" sz="1800" b="1" dirty="0" err="1"/>
              <a:t>GANHopper</a:t>
            </a:r>
            <a:r>
              <a:rPr lang="en-CA" altLang="zh-CN" sz="1800" b="1" dirty="0"/>
              <a:t> </a:t>
            </a:r>
            <a:endParaRPr lang="en-CA" dirty="0"/>
          </a:p>
        </p:txBody>
      </p:sp>
      <p:sp>
        <p:nvSpPr>
          <p:cNvPr id="8" name="TextBox 7">
            <a:extLst>
              <a:ext uri="{FF2B5EF4-FFF2-40B4-BE49-F238E27FC236}">
                <a16:creationId xmlns:a16="http://schemas.microsoft.com/office/drawing/2014/main" id="{ED096938-8A6A-4AF2-8813-BB30B3CD8858}"/>
              </a:ext>
            </a:extLst>
          </p:cNvPr>
          <p:cNvSpPr txBox="1"/>
          <p:nvPr/>
        </p:nvSpPr>
        <p:spPr>
          <a:xfrm>
            <a:off x="966537" y="4661919"/>
            <a:ext cx="1977189" cy="646331"/>
          </a:xfrm>
          <a:prstGeom prst="rect">
            <a:avLst/>
          </a:prstGeom>
          <a:noFill/>
        </p:spPr>
        <p:txBody>
          <a:bodyPr wrap="square">
            <a:spAutoFit/>
          </a:bodyPr>
          <a:lstStyle/>
          <a:p>
            <a:r>
              <a:rPr lang="en-CA" altLang="zh-CN" sz="1800" b="1" dirty="0"/>
              <a:t>M</a:t>
            </a:r>
            <a:r>
              <a:rPr lang="en-US" altLang="zh-CN" sz="1800" b="1" dirty="0"/>
              <a:t>asked </a:t>
            </a:r>
            <a:r>
              <a:rPr lang="en-CA" altLang="zh-CN" sz="1800" b="1" dirty="0" err="1"/>
              <a:t>GANHopper</a:t>
            </a:r>
            <a:r>
              <a:rPr lang="en-CA" altLang="zh-CN" sz="1800" b="1" dirty="0"/>
              <a:t> </a:t>
            </a:r>
            <a:endParaRPr lang="en-CA" dirty="0"/>
          </a:p>
        </p:txBody>
      </p:sp>
    </p:spTree>
    <p:extLst>
      <p:ext uri="{BB962C8B-B14F-4D97-AF65-F5344CB8AC3E}">
        <p14:creationId xmlns:p14="http://schemas.microsoft.com/office/powerpoint/2010/main" val="1653872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75CD-2CC7-4E20-821D-1CB419B949D3}"/>
              </a:ext>
            </a:extLst>
          </p:cNvPr>
          <p:cNvSpPr>
            <a:spLocks noGrp="1"/>
          </p:cNvSpPr>
          <p:nvPr>
            <p:ph type="title"/>
          </p:nvPr>
        </p:nvSpPr>
        <p:spPr/>
        <p:txBody>
          <a:bodyPr/>
          <a:lstStyle/>
          <a:p>
            <a:r>
              <a:rPr lang="zh-CN" altLang="en-US" dirty="0"/>
              <a:t>二维内容生成应用实例：数据集构建</a:t>
            </a:r>
            <a:endParaRPr lang="en-CA" dirty="0"/>
          </a:p>
        </p:txBody>
      </p:sp>
      <p:sp>
        <p:nvSpPr>
          <p:cNvPr id="3" name="Content Placeholder 2">
            <a:extLst>
              <a:ext uri="{FF2B5EF4-FFF2-40B4-BE49-F238E27FC236}">
                <a16:creationId xmlns:a16="http://schemas.microsoft.com/office/drawing/2014/main" id="{39B415AE-1A25-49C7-98F1-61793A113CB4}"/>
              </a:ext>
            </a:extLst>
          </p:cNvPr>
          <p:cNvSpPr>
            <a:spLocks noGrp="1"/>
          </p:cNvSpPr>
          <p:nvPr>
            <p:ph idx="1"/>
          </p:nvPr>
        </p:nvSpPr>
        <p:spPr>
          <a:xfrm>
            <a:off x="838200" y="1180418"/>
            <a:ext cx="10931236" cy="4996546"/>
          </a:xfrm>
        </p:spPr>
        <p:txBody>
          <a:bodyPr/>
          <a:lstStyle/>
          <a:p>
            <a:r>
              <a:rPr lang="zh-CN" altLang="en-US" dirty="0"/>
              <a:t>收集雨天场景下的街景图片数据，并对图片中的物体进行语义和实例分割标注</a:t>
            </a:r>
            <a:endParaRPr lang="en-CA" dirty="0"/>
          </a:p>
        </p:txBody>
      </p:sp>
      <p:sp>
        <p:nvSpPr>
          <p:cNvPr id="4" name="Slide Number Placeholder 3">
            <a:extLst>
              <a:ext uri="{FF2B5EF4-FFF2-40B4-BE49-F238E27FC236}">
                <a16:creationId xmlns:a16="http://schemas.microsoft.com/office/drawing/2014/main" id="{ED4D19F6-3C5E-4408-86BD-3F6D673CC664}"/>
              </a:ext>
            </a:extLst>
          </p:cNvPr>
          <p:cNvSpPr>
            <a:spLocks noGrp="1"/>
          </p:cNvSpPr>
          <p:nvPr>
            <p:ph type="sldNum" sz="quarter" idx="12"/>
          </p:nvPr>
        </p:nvSpPr>
        <p:spPr/>
        <p:txBody>
          <a:bodyPr/>
          <a:lstStyle/>
          <a:p>
            <a:fld id="{9F58998E-2429-314E-B86C-A079AABAA7E0}" type="slidenum">
              <a:rPr lang="en-US" smtClean="0"/>
              <a:pPr/>
              <a:t>43</a:t>
            </a:fld>
            <a:endParaRPr lang="en-CA" dirty="0"/>
          </a:p>
        </p:txBody>
      </p:sp>
      <p:pic>
        <p:nvPicPr>
          <p:cNvPr id="6" name="Picture 5">
            <a:extLst>
              <a:ext uri="{FF2B5EF4-FFF2-40B4-BE49-F238E27FC236}">
                <a16:creationId xmlns:a16="http://schemas.microsoft.com/office/drawing/2014/main" id="{156E44C0-ED9E-46C4-AF2D-1C0992766FAB}"/>
              </a:ext>
            </a:extLst>
          </p:cNvPr>
          <p:cNvPicPr>
            <a:picLocks noChangeAspect="1"/>
          </p:cNvPicPr>
          <p:nvPr/>
        </p:nvPicPr>
        <p:blipFill>
          <a:blip r:embed="rId2"/>
          <a:stretch>
            <a:fillRect/>
          </a:stretch>
        </p:blipFill>
        <p:spPr>
          <a:xfrm>
            <a:off x="224544" y="1760260"/>
            <a:ext cx="6571804" cy="3872485"/>
          </a:xfrm>
          <a:prstGeom prst="rect">
            <a:avLst/>
          </a:prstGeom>
        </p:spPr>
      </p:pic>
      <p:graphicFrame>
        <p:nvGraphicFramePr>
          <p:cNvPr id="7" name="表格 4">
            <a:extLst>
              <a:ext uri="{FF2B5EF4-FFF2-40B4-BE49-F238E27FC236}">
                <a16:creationId xmlns:a16="http://schemas.microsoft.com/office/drawing/2014/main" id="{49A2DD12-C74E-48D9-8424-19216B807055}"/>
              </a:ext>
            </a:extLst>
          </p:cNvPr>
          <p:cNvGraphicFramePr>
            <a:graphicFrameLocks noGrp="1"/>
          </p:cNvGraphicFramePr>
          <p:nvPr>
            <p:extLst>
              <p:ext uri="{D42A27DB-BD31-4B8C-83A1-F6EECF244321}">
                <p14:modId xmlns:p14="http://schemas.microsoft.com/office/powerpoint/2010/main" val="3112203920"/>
              </p:ext>
            </p:extLst>
          </p:nvPr>
        </p:nvGraphicFramePr>
        <p:xfrm>
          <a:off x="7022232" y="2202920"/>
          <a:ext cx="4747204" cy="2951542"/>
        </p:xfrm>
        <a:graphic>
          <a:graphicData uri="http://schemas.openxmlformats.org/drawingml/2006/table">
            <a:tbl>
              <a:tblPr firstRow="1" bandRow="1">
                <a:tableStyleId>{17292A2E-F333-43FB-9621-5CBBE7FDCDCB}</a:tableStyleId>
              </a:tblPr>
              <a:tblGrid>
                <a:gridCol w="1035226">
                  <a:extLst>
                    <a:ext uri="{9D8B030D-6E8A-4147-A177-3AD203B41FA5}">
                      <a16:colId xmlns:a16="http://schemas.microsoft.com/office/drawing/2014/main" val="3609661101"/>
                    </a:ext>
                  </a:extLst>
                </a:gridCol>
                <a:gridCol w="1246963">
                  <a:extLst>
                    <a:ext uri="{9D8B030D-6E8A-4147-A177-3AD203B41FA5}">
                      <a16:colId xmlns:a16="http://schemas.microsoft.com/office/drawing/2014/main" val="548200777"/>
                    </a:ext>
                  </a:extLst>
                </a:gridCol>
                <a:gridCol w="834190">
                  <a:extLst>
                    <a:ext uri="{9D8B030D-6E8A-4147-A177-3AD203B41FA5}">
                      <a16:colId xmlns:a16="http://schemas.microsoft.com/office/drawing/2014/main" val="3723254818"/>
                    </a:ext>
                  </a:extLst>
                </a:gridCol>
                <a:gridCol w="802105">
                  <a:extLst>
                    <a:ext uri="{9D8B030D-6E8A-4147-A177-3AD203B41FA5}">
                      <a16:colId xmlns:a16="http://schemas.microsoft.com/office/drawing/2014/main" val="249359023"/>
                    </a:ext>
                  </a:extLst>
                </a:gridCol>
                <a:gridCol w="828720">
                  <a:extLst>
                    <a:ext uri="{9D8B030D-6E8A-4147-A177-3AD203B41FA5}">
                      <a16:colId xmlns:a16="http://schemas.microsoft.com/office/drawing/2014/main" val="2688794330"/>
                    </a:ext>
                  </a:extLst>
                </a:gridCol>
              </a:tblGrid>
              <a:tr h="577516">
                <a:tc>
                  <a:txBody>
                    <a:bodyPr/>
                    <a:lstStyle/>
                    <a:p>
                      <a:pPr algn="l"/>
                      <a:r>
                        <a:rPr lang="en-US" altLang="zh-CN" sz="1600" dirty="0"/>
                        <a:t>Dataset Name</a:t>
                      </a:r>
                      <a:endParaRPr lang="zh-CN" altLang="en-US" sz="1600" dirty="0"/>
                    </a:p>
                  </a:txBody>
                  <a:tcPr marL="87026" marR="87026" marT="43513" marB="43513"/>
                </a:tc>
                <a:tc>
                  <a:txBody>
                    <a:bodyPr/>
                    <a:lstStyle/>
                    <a:p>
                      <a:pPr algn="r"/>
                      <a:r>
                        <a:rPr lang="en-US" altLang="zh-CN" sz="1600" dirty="0"/>
                        <a:t>#Lab/#Total</a:t>
                      </a:r>
                      <a:endParaRPr lang="zh-CN" altLang="en-US" sz="1600" dirty="0"/>
                    </a:p>
                  </a:txBody>
                  <a:tcPr marL="87026" marR="87026" marT="43513" marB="43513"/>
                </a:tc>
                <a:tc>
                  <a:txBody>
                    <a:bodyPr/>
                    <a:lstStyle/>
                    <a:p>
                      <a:pPr algn="r"/>
                      <a:r>
                        <a:rPr lang="en-US" altLang="zh-CN" sz="1600" dirty="0"/>
                        <a:t>#Rainy</a:t>
                      </a:r>
                      <a:endParaRPr lang="zh-CN" altLang="en-US" sz="1600" dirty="0"/>
                    </a:p>
                  </a:txBody>
                  <a:tcPr marL="87026" marR="87026" marT="43513" marB="43513"/>
                </a:tc>
                <a:tc>
                  <a:txBody>
                    <a:bodyPr/>
                    <a:lstStyle/>
                    <a:p>
                      <a:pPr algn="r"/>
                      <a:r>
                        <a:rPr lang="en-US" altLang="zh-CN" sz="1600" dirty="0"/>
                        <a:t>#SSeg</a:t>
                      </a:r>
                      <a:endParaRPr lang="zh-CN" altLang="en-US" sz="1600" dirty="0"/>
                    </a:p>
                  </a:txBody>
                  <a:tcPr marL="87026" marR="87026" marT="43513" marB="43513"/>
                </a:tc>
                <a:tc>
                  <a:txBody>
                    <a:bodyPr/>
                    <a:lstStyle/>
                    <a:p>
                      <a:pPr algn="r"/>
                      <a:r>
                        <a:rPr lang="en-US" altLang="zh-CN" sz="1600" dirty="0"/>
                        <a:t>#ISeg</a:t>
                      </a:r>
                      <a:endParaRPr lang="zh-CN" altLang="en-US" sz="1600" dirty="0"/>
                    </a:p>
                  </a:txBody>
                  <a:tcPr marL="87026" marR="87026" marT="43513" marB="43513"/>
                </a:tc>
                <a:extLst>
                  <a:ext uri="{0D108BD9-81ED-4DB2-BD59-A6C34878D82A}">
                    <a16:rowId xmlns:a16="http://schemas.microsoft.com/office/drawing/2014/main" val="932478045"/>
                  </a:ext>
                </a:extLst>
              </a:tr>
              <a:tr h="510790">
                <a:tc>
                  <a:txBody>
                    <a:bodyPr/>
                    <a:lstStyle/>
                    <a:p>
                      <a:pPr algn="l"/>
                      <a:r>
                        <a:rPr lang="en-US" altLang="zh-CN" sz="1600" dirty="0" err="1"/>
                        <a:t>Raincover</a:t>
                      </a:r>
                      <a:endParaRPr lang="zh-CN" altLang="en-US" sz="1600" dirty="0"/>
                    </a:p>
                  </a:txBody>
                  <a:tcPr marL="87026" marR="87026" marT="43513" marB="43513"/>
                </a:tc>
                <a:tc>
                  <a:txBody>
                    <a:bodyPr/>
                    <a:lstStyle/>
                    <a:p>
                      <a:pPr algn="r"/>
                      <a:r>
                        <a:rPr lang="en-US" altLang="zh-CN" sz="1600" dirty="0"/>
                        <a:t>326/54K</a:t>
                      </a:r>
                      <a:endParaRPr lang="zh-CN" altLang="en-US" sz="1600" dirty="0"/>
                    </a:p>
                  </a:txBody>
                  <a:tcPr marL="87026" marR="87026" marT="43513" marB="43513"/>
                </a:tc>
                <a:tc>
                  <a:txBody>
                    <a:bodyPr/>
                    <a:lstStyle/>
                    <a:p>
                      <a:pPr algn="r"/>
                      <a:r>
                        <a:rPr lang="en-US" altLang="zh-CN" sz="1600" dirty="0"/>
                        <a:t>326</a:t>
                      </a:r>
                      <a:endParaRPr lang="zh-CN" altLang="en-US" sz="1600" dirty="0"/>
                    </a:p>
                  </a:txBody>
                  <a:tcPr marL="87026" marR="87026" marT="43513" marB="43513"/>
                </a:tc>
                <a:tc>
                  <a:txBody>
                    <a:bodyPr/>
                    <a:lstStyle/>
                    <a:p>
                      <a:pPr algn="r"/>
                      <a:r>
                        <a:rPr lang="en-US" altLang="zh-CN" sz="1600" dirty="0"/>
                        <a:t>326</a:t>
                      </a:r>
                      <a:endParaRPr lang="zh-CN" altLang="en-US" sz="1600" dirty="0"/>
                    </a:p>
                  </a:txBody>
                  <a:tcPr marL="87026" marR="87026" marT="43513" marB="43513"/>
                </a:tc>
                <a:tc>
                  <a:txBody>
                    <a:bodyPr/>
                    <a:lstStyle/>
                    <a:p>
                      <a:pPr algn="r"/>
                      <a:r>
                        <a:rPr lang="en-US" altLang="zh-CN" sz="1600" dirty="0"/>
                        <a:t>0</a:t>
                      </a:r>
                      <a:endParaRPr lang="zh-CN" altLang="en-US" sz="1600" dirty="0"/>
                    </a:p>
                  </a:txBody>
                  <a:tcPr marL="87026" marR="87026" marT="43513" marB="43513"/>
                </a:tc>
                <a:extLst>
                  <a:ext uri="{0D108BD9-81ED-4DB2-BD59-A6C34878D82A}">
                    <a16:rowId xmlns:a16="http://schemas.microsoft.com/office/drawing/2014/main" val="2795517376"/>
                  </a:ext>
                </a:extLst>
              </a:tr>
              <a:tr h="510790">
                <a:tc>
                  <a:txBody>
                    <a:bodyPr/>
                    <a:lstStyle/>
                    <a:p>
                      <a:pPr algn="l"/>
                      <a:r>
                        <a:rPr lang="en-US" altLang="zh-CN" sz="1600" dirty="0"/>
                        <a:t>BDD</a:t>
                      </a:r>
                      <a:endParaRPr lang="zh-CN" altLang="en-US" sz="1600" dirty="0"/>
                    </a:p>
                  </a:txBody>
                  <a:tcPr marL="87026" marR="87026" marT="43513" marB="43513"/>
                </a:tc>
                <a:tc>
                  <a:txBody>
                    <a:bodyPr/>
                    <a:lstStyle/>
                    <a:p>
                      <a:pPr algn="r"/>
                      <a:r>
                        <a:rPr lang="en-US" altLang="zh-CN" sz="1600" dirty="0"/>
                        <a:t>10K/120M</a:t>
                      </a:r>
                      <a:endParaRPr lang="zh-CN" altLang="en-US" sz="1600" dirty="0"/>
                    </a:p>
                  </a:txBody>
                  <a:tcPr marL="87026" marR="87026" marT="43513" marB="43513"/>
                </a:tc>
                <a:tc>
                  <a:txBody>
                    <a:bodyPr/>
                    <a:lstStyle/>
                    <a:p>
                      <a:pPr algn="r"/>
                      <a:r>
                        <a:rPr lang="en-US" altLang="zh-CN" sz="1600" dirty="0"/>
                        <a:t>5808</a:t>
                      </a:r>
                      <a:endParaRPr lang="zh-CN" altLang="en-US" sz="1600" dirty="0"/>
                    </a:p>
                  </a:txBody>
                  <a:tcPr marL="87026" marR="87026" marT="43513" marB="43513"/>
                </a:tc>
                <a:tc>
                  <a:txBody>
                    <a:bodyPr/>
                    <a:lstStyle/>
                    <a:p>
                      <a:pPr algn="r"/>
                      <a:r>
                        <a:rPr lang="en-US" altLang="zh-CN" sz="1600" dirty="0"/>
                        <a:t>253</a:t>
                      </a:r>
                      <a:endParaRPr lang="zh-CN" altLang="en-US" sz="1600" dirty="0"/>
                    </a:p>
                  </a:txBody>
                  <a:tcPr marL="87026" marR="87026" marT="43513" marB="43513"/>
                </a:tc>
                <a:tc>
                  <a:txBody>
                    <a:bodyPr/>
                    <a:lstStyle/>
                    <a:p>
                      <a:pPr algn="r"/>
                      <a:r>
                        <a:rPr lang="en-US" altLang="zh-CN" sz="1600" dirty="0"/>
                        <a:t>253</a:t>
                      </a:r>
                      <a:endParaRPr lang="zh-CN" altLang="en-US" sz="1600" dirty="0"/>
                    </a:p>
                  </a:txBody>
                  <a:tcPr marL="87026" marR="87026" marT="43513" marB="43513"/>
                </a:tc>
                <a:extLst>
                  <a:ext uri="{0D108BD9-81ED-4DB2-BD59-A6C34878D82A}">
                    <a16:rowId xmlns:a16="http://schemas.microsoft.com/office/drawing/2014/main" val="1032544795"/>
                  </a:ext>
                </a:extLst>
              </a:tr>
              <a:tr h="510790">
                <a:tc>
                  <a:txBody>
                    <a:bodyPr/>
                    <a:lstStyle/>
                    <a:p>
                      <a:pPr algn="l"/>
                      <a:r>
                        <a:rPr lang="en-US" altLang="zh-CN" sz="1600" dirty="0" err="1"/>
                        <a:t>nuImages</a:t>
                      </a:r>
                      <a:endParaRPr lang="zh-CN" altLang="en-US" sz="1600" dirty="0"/>
                    </a:p>
                  </a:txBody>
                  <a:tcPr marL="87026" marR="87026" marT="43513" marB="43513"/>
                </a:tc>
                <a:tc>
                  <a:txBody>
                    <a:bodyPr/>
                    <a:lstStyle/>
                    <a:p>
                      <a:pPr algn="r"/>
                      <a:r>
                        <a:rPr lang="en-US" altLang="zh-CN" sz="1600" dirty="0"/>
                        <a:t>1.9K/18K</a:t>
                      </a:r>
                      <a:endParaRPr lang="zh-CN" altLang="en-US" sz="1600" dirty="0"/>
                    </a:p>
                  </a:txBody>
                  <a:tcPr marL="87026" marR="87026" marT="43513" marB="43513"/>
                </a:tc>
                <a:tc>
                  <a:txBody>
                    <a:bodyPr/>
                    <a:lstStyle/>
                    <a:p>
                      <a:pPr algn="r"/>
                      <a:r>
                        <a:rPr lang="en-US" altLang="zh-CN" sz="1600" dirty="0"/>
                        <a:t>1.3K</a:t>
                      </a:r>
                      <a:endParaRPr lang="zh-CN" altLang="en-US" sz="1600" dirty="0"/>
                    </a:p>
                  </a:txBody>
                  <a:tcPr marL="87026" marR="87026" marT="43513" marB="43513"/>
                </a:tc>
                <a:tc>
                  <a:txBody>
                    <a:bodyPr/>
                    <a:lstStyle/>
                    <a:p>
                      <a:pPr algn="r"/>
                      <a:r>
                        <a:rPr lang="en-US" altLang="zh-CN" sz="1600" dirty="0"/>
                        <a:t>58</a:t>
                      </a:r>
                      <a:endParaRPr lang="zh-CN" altLang="en-US" sz="1600" dirty="0"/>
                    </a:p>
                  </a:txBody>
                  <a:tcPr marL="87026" marR="87026" marT="43513" marB="43513"/>
                </a:tc>
                <a:tc>
                  <a:txBody>
                    <a:bodyPr/>
                    <a:lstStyle/>
                    <a:p>
                      <a:pPr algn="r"/>
                      <a:r>
                        <a:rPr lang="en-US" altLang="zh-CN" sz="1600" dirty="0"/>
                        <a:t>58</a:t>
                      </a:r>
                      <a:endParaRPr lang="zh-CN" altLang="en-US" sz="1600" dirty="0"/>
                    </a:p>
                  </a:txBody>
                  <a:tcPr marL="87026" marR="87026" marT="43513" marB="43513"/>
                </a:tc>
                <a:extLst>
                  <a:ext uri="{0D108BD9-81ED-4DB2-BD59-A6C34878D82A}">
                    <a16:rowId xmlns:a16="http://schemas.microsoft.com/office/drawing/2014/main" val="2451921715"/>
                  </a:ext>
                </a:extLst>
              </a:tr>
              <a:tr h="510790">
                <a:tc>
                  <a:txBody>
                    <a:bodyPr/>
                    <a:lstStyle/>
                    <a:p>
                      <a:pPr algn="l"/>
                      <a:r>
                        <a:rPr lang="en-US" altLang="zh-CN" sz="1600" dirty="0"/>
                        <a:t>Cityscapes</a:t>
                      </a:r>
                      <a:endParaRPr lang="zh-CN" altLang="en-US" sz="1600" dirty="0"/>
                    </a:p>
                  </a:txBody>
                  <a:tcPr marL="87026" marR="87026" marT="43513" marB="43513"/>
                </a:tc>
                <a:tc>
                  <a:txBody>
                    <a:bodyPr/>
                    <a:lstStyle/>
                    <a:p>
                      <a:pPr algn="r"/>
                      <a:r>
                        <a:rPr lang="en-US" altLang="zh-CN" sz="1600" dirty="0"/>
                        <a:t>5K/20K</a:t>
                      </a:r>
                      <a:endParaRPr lang="zh-CN" altLang="en-US" sz="1600" dirty="0"/>
                    </a:p>
                  </a:txBody>
                  <a:tcPr marL="87026" marR="87026" marT="43513" marB="43513"/>
                </a:tc>
                <a:tc>
                  <a:txBody>
                    <a:bodyPr/>
                    <a:lstStyle/>
                    <a:p>
                      <a:pPr algn="r"/>
                      <a:r>
                        <a:rPr lang="en-US" altLang="zh-CN" sz="1600" dirty="0"/>
                        <a:t>0</a:t>
                      </a:r>
                      <a:endParaRPr lang="zh-CN" altLang="en-US" sz="1600" dirty="0"/>
                    </a:p>
                  </a:txBody>
                  <a:tcPr marL="87026" marR="87026" marT="43513" marB="43513"/>
                </a:tc>
                <a:tc>
                  <a:txBody>
                    <a:bodyPr/>
                    <a:lstStyle/>
                    <a:p>
                      <a:pPr algn="r"/>
                      <a:r>
                        <a:rPr lang="en-US" altLang="zh-CN" sz="1600" dirty="0"/>
                        <a:t>0</a:t>
                      </a:r>
                      <a:endParaRPr lang="zh-CN" altLang="en-US" sz="1600" dirty="0"/>
                    </a:p>
                  </a:txBody>
                  <a:tcPr marL="87026" marR="87026" marT="43513" marB="43513"/>
                </a:tc>
                <a:tc>
                  <a:txBody>
                    <a:bodyPr/>
                    <a:lstStyle/>
                    <a:p>
                      <a:pPr algn="r"/>
                      <a:r>
                        <a:rPr lang="en-US" altLang="zh-CN" sz="1600" dirty="0"/>
                        <a:t>0</a:t>
                      </a:r>
                      <a:endParaRPr lang="zh-CN" altLang="en-US" sz="1600" dirty="0"/>
                    </a:p>
                  </a:txBody>
                  <a:tcPr marL="87026" marR="87026" marT="43513" marB="43513"/>
                </a:tc>
                <a:extLst>
                  <a:ext uri="{0D108BD9-81ED-4DB2-BD59-A6C34878D82A}">
                    <a16:rowId xmlns:a16="http://schemas.microsoft.com/office/drawing/2014/main" val="3318436743"/>
                  </a:ext>
                </a:extLst>
              </a:tr>
              <a:tr h="295934">
                <a:tc>
                  <a:txBody>
                    <a:bodyPr/>
                    <a:lstStyle/>
                    <a:p>
                      <a:pPr algn="l"/>
                      <a:r>
                        <a:rPr lang="en-US" altLang="zh-CN" sz="1600" b="1" dirty="0" err="1"/>
                        <a:t>RaidaR</a:t>
                      </a:r>
                      <a:endParaRPr lang="zh-CN" altLang="en-US" sz="1600" b="1" dirty="0"/>
                    </a:p>
                  </a:txBody>
                  <a:tcPr marL="87026" marR="87026" marT="43513" marB="43513"/>
                </a:tc>
                <a:tc>
                  <a:txBody>
                    <a:bodyPr/>
                    <a:lstStyle/>
                    <a:p>
                      <a:pPr algn="r"/>
                      <a:r>
                        <a:rPr lang="en-US" altLang="zh-CN" sz="1600" dirty="0"/>
                        <a:t>9K/77K</a:t>
                      </a:r>
                      <a:endParaRPr lang="zh-CN" altLang="en-US" sz="1600" dirty="0"/>
                    </a:p>
                  </a:txBody>
                  <a:tcPr marL="87026" marR="87026" marT="43513" marB="43513"/>
                </a:tc>
                <a:tc>
                  <a:txBody>
                    <a:bodyPr/>
                    <a:lstStyle/>
                    <a:p>
                      <a:pPr algn="r"/>
                      <a:r>
                        <a:rPr lang="en-US" altLang="zh-CN" sz="1600" b="1" dirty="0"/>
                        <a:t>58542</a:t>
                      </a:r>
                      <a:endParaRPr lang="zh-CN" altLang="en-US" sz="1600" b="1" dirty="0"/>
                    </a:p>
                  </a:txBody>
                  <a:tcPr marL="87026" marR="87026" marT="43513" marB="43513"/>
                </a:tc>
                <a:tc>
                  <a:txBody>
                    <a:bodyPr/>
                    <a:lstStyle/>
                    <a:p>
                      <a:pPr algn="r"/>
                      <a:r>
                        <a:rPr lang="en-US" altLang="zh-CN" sz="1600" b="1" dirty="0"/>
                        <a:t>5000</a:t>
                      </a:r>
                      <a:endParaRPr lang="zh-CN" altLang="en-US" sz="1600" b="1" dirty="0"/>
                    </a:p>
                  </a:txBody>
                  <a:tcPr marL="87026" marR="87026" marT="43513" marB="43513"/>
                </a:tc>
                <a:tc>
                  <a:txBody>
                    <a:bodyPr/>
                    <a:lstStyle/>
                    <a:p>
                      <a:pPr algn="r"/>
                      <a:r>
                        <a:rPr lang="en-US" altLang="zh-CN" sz="1600" b="1" dirty="0"/>
                        <a:t>3658</a:t>
                      </a:r>
                      <a:endParaRPr lang="zh-CN" altLang="en-US" sz="1600" b="1" dirty="0"/>
                    </a:p>
                  </a:txBody>
                  <a:tcPr marL="87026" marR="87026" marT="43513" marB="43513"/>
                </a:tc>
                <a:extLst>
                  <a:ext uri="{0D108BD9-81ED-4DB2-BD59-A6C34878D82A}">
                    <a16:rowId xmlns:a16="http://schemas.microsoft.com/office/drawing/2014/main" val="3277407560"/>
                  </a:ext>
                </a:extLst>
              </a:tr>
            </a:tbl>
          </a:graphicData>
        </a:graphic>
      </p:graphicFrame>
      <p:sp>
        <p:nvSpPr>
          <p:cNvPr id="8" name="TextBox 7">
            <a:extLst>
              <a:ext uri="{FF2B5EF4-FFF2-40B4-BE49-F238E27FC236}">
                <a16:creationId xmlns:a16="http://schemas.microsoft.com/office/drawing/2014/main" id="{4C8A906C-7E68-4B89-9B05-C18490D0463F}"/>
              </a:ext>
            </a:extLst>
          </p:cNvPr>
          <p:cNvSpPr txBox="1"/>
          <p:nvPr/>
        </p:nvSpPr>
        <p:spPr>
          <a:xfrm>
            <a:off x="1189651" y="5757212"/>
            <a:ext cx="10164149" cy="1046440"/>
          </a:xfrm>
          <a:prstGeom prst="rect">
            <a:avLst/>
          </a:prstGeom>
          <a:noFill/>
        </p:spPr>
        <p:txBody>
          <a:bodyPr wrap="square" rtlCol="0">
            <a:spAutoFit/>
          </a:bodyPr>
          <a:lstStyle/>
          <a:p>
            <a:r>
              <a:rPr lang="en-CA" altLang="zh-CN" sz="2200" b="1" dirty="0" err="1"/>
              <a:t>RaidaR</a:t>
            </a:r>
            <a:r>
              <a:rPr lang="en-CA" altLang="zh-CN" sz="2200" b="1" dirty="0"/>
              <a:t>: A Rich Annotated Image Dataset of Rainy Street Scenes</a:t>
            </a:r>
          </a:p>
          <a:p>
            <a:r>
              <a:rPr lang="en-CA" sz="2000" i="1" dirty="0"/>
              <a:t>[</a:t>
            </a:r>
            <a:r>
              <a:rPr lang="en-CA" sz="2000" i="1" dirty="0" err="1"/>
              <a:t>Jin</a:t>
            </a:r>
            <a:r>
              <a:rPr lang="en-CA" sz="2000" i="1" dirty="0"/>
              <a:t> et al., </a:t>
            </a:r>
            <a:r>
              <a:rPr lang="en-CA" sz="2000" b="1" i="1" dirty="0"/>
              <a:t>Ma</a:t>
            </a:r>
            <a:r>
              <a:rPr lang="en-CA" sz="2000" i="1" dirty="0"/>
              <a:t> (corresponding),  ICCV Workshop on </a:t>
            </a:r>
            <a:r>
              <a:rPr lang="en-CA" sz="2000" b="0" i="1" u="none" strike="noStrike" dirty="0">
                <a:effectLst/>
                <a:latin typeface="open+sans"/>
              </a:rPr>
              <a:t>Autonomous Vehicle Vision (Oral)</a:t>
            </a:r>
            <a:r>
              <a:rPr lang="en-CA" sz="2000" i="1" dirty="0">
                <a:latin typeface="open+sans"/>
              </a:rPr>
              <a:t>,</a:t>
            </a:r>
            <a:r>
              <a:rPr lang="zh-CN" altLang="en-US" sz="2000" i="1" dirty="0">
                <a:latin typeface="open+sans"/>
              </a:rPr>
              <a:t> </a:t>
            </a:r>
            <a:r>
              <a:rPr lang="en-CA" altLang="zh-CN" sz="2000" i="1" dirty="0">
                <a:latin typeface="open+sans"/>
              </a:rPr>
              <a:t>2021</a:t>
            </a:r>
            <a:r>
              <a:rPr lang="en-CA" sz="2000" i="1" dirty="0"/>
              <a:t>]</a:t>
            </a:r>
          </a:p>
          <a:p>
            <a:r>
              <a:rPr lang="en-CA" sz="2000" dirty="0"/>
              <a:t>(Collaborated with Huawei and SFU)</a:t>
            </a:r>
          </a:p>
        </p:txBody>
      </p:sp>
    </p:spTree>
    <p:extLst>
      <p:ext uri="{BB962C8B-B14F-4D97-AF65-F5344CB8AC3E}">
        <p14:creationId xmlns:p14="http://schemas.microsoft.com/office/powerpoint/2010/main" val="712049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D488-DCD7-4F89-93D8-29F8827ADEC1}"/>
              </a:ext>
            </a:extLst>
          </p:cNvPr>
          <p:cNvSpPr>
            <a:spLocks noGrp="1"/>
          </p:cNvSpPr>
          <p:nvPr>
            <p:ph type="title"/>
          </p:nvPr>
        </p:nvSpPr>
        <p:spPr/>
        <p:txBody>
          <a:bodyPr/>
          <a:lstStyle/>
          <a:p>
            <a:r>
              <a:rPr lang="zh-CN" altLang="en-US" dirty="0"/>
              <a:t>二维内容生成应用实例：结果</a:t>
            </a:r>
            <a:endParaRPr lang="en-CA" dirty="0"/>
          </a:p>
        </p:txBody>
      </p:sp>
      <p:sp>
        <p:nvSpPr>
          <p:cNvPr id="3" name="Content Placeholder 2">
            <a:extLst>
              <a:ext uri="{FF2B5EF4-FFF2-40B4-BE49-F238E27FC236}">
                <a16:creationId xmlns:a16="http://schemas.microsoft.com/office/drawing/2014/main" id="{914EA02D-FD51-400D-B958-CE127DDED91F}"/>
              </a:ext>
            </a:extLst>
          </p:cNvPr>
          <p:cNvSpPr>
            <a:spLocks noGrp="1"/>
          </p:cNvSpPr>
          <p:nvPr>
            <p:ph idx="1"/>
          </p:nvPr>
        </p:nvSpPr>
        <p:spPr>
          <a:xfrm>
            <a:off x="838200" y="955961"/>
            <a:ext cx="10515600" cy="5221003"/>
          </a:xfrm>
        </p:spPr>
        <p:txBody>
          <a:bodyPr/>
          <a:lstStyle/>
          <a:p>
            <a:r>
              <a:rPr lang="zh-CN" altLang="en-US" dirty="0"/>
              <a:t>利用</a:t>
            </a:r>
            <a:r>
              <a:rPr lang="en-CA" altLang="zh-CN" dirty="0"/>
              <a:t>mask</a:t>
            </a:r>
            <a:r>
              <a:rPr lang="zh-CN" altLang="en-US" dirty="0"/>
              <a:t>标注信息实现保证局部细节（例如红绿灯）的晴雨天转换</a:t>
            </a:r>
            <a:endParaRPr lang="en-CA" altLang="zh-CN" dirty="0"/>
          </a:p>
          <a:p>
            <a:endParaRPr lang="en-CA" dirty="0"/>
          </a:p>
          <a:p>
            <a:endParaRPr lang="en-CA" dirty="0"/>
          </a:p>
          <a:p>
            <a:endParaRPr lang="en-CA" dirty="0"/>
          </a:p>
          <a:p>
            <a:endParaRPr lang="en-CA" dirty="0"/>
          </a:p>
          <a:p>
            <a:pPr marL="0" indent="0">
              <a:buNone/>
            </a:pPr>
            <a:endParaRPr lang="en-CA" dirty="0"/>
          </a:p>
          <a:p>
            <a:pPr marL="0" indent="0">
              <a:buNone/>
            </a:pPr>
            <a:endParaRPr lang="en-CA" dirty="0"/>
          </a:p>
        </p:txBody>
      </p:sp>
      <p:sp>
        <p:nvSpPr>
          <p:cNvPr id="4" name="Slide Number Placeholder 3">
            <a:extLst>
              <a:ext uri="{FF2B5EF4-FFF2-40B4-BE49-F238E27FC236}">
                <a16:creationId xmlns:a16="http://schemas.microsoft.com/office/drawing/2014/main" id="{AFDD033E-BCCE-48AD-839B-950E831CC8DF}"/>
              </a:ext>
            </a:extLst>
          </p:cNvPr>
          <p:cNvSpPr>
            <a:spLocks noGrp="1"/>
          </p:cNvSpPr>
          <p:nvPr>
            <p:ph type="sldNum" sz="quarter" idx="12"/>
          </p:nvPr>
        </p:nvSpPr>
        <p:spPr/>
        <p:txBody>
          <a:bodyPr/>
          <a:lstStyle/>
          <a:p>
            <a:fld id="{9F58998E-2429-314E-B86C-A079AABAA7E0}" type="slidenum">
              <a:rPr lang="en-US" smtClean="0"/>
              <a:pPr/>
              <a:t>44</a:t>
            </a:fld>
            <a:endParaRPr lang="en-CA" dirty="0"/>
          </a:p>
        </p:txBody>
      </p:sp>
      <p:graphicFrame>
        <p:nvGraphicFramePr>
          <p:cNvPr id="6" name="表格 3">
            <a:extLst>
              <a:ext uri="{FF2B5EF4-FFF2-40B4-BE49-F238E27FC236}">
                <a16:creationId xmlns:a16="http://schemas.microsoft.com/office/drawing/2014/main" id="{47A32452-8812-4CFB-9F9D-E254ECDAE052}"/>
              </a:ext>
            </a:extLst>
          </p:cNvPr>
          <p:cNvGraphicFramePr>
            <a:graphicFrameLocks noGrp="1"/>
          </p:cNvGraphicFramePr>
          <p:nvPr>
            <p:extLst>
              <p:ext uri="{D42A27DB-BD31-4B8C-83A1-F6EECF244321}">
                <p14:modId xmlns:p14="http://schemas.microsoft.com/office/powerpoint/2010/main" val="431461388"/>
              </p:ext>
            </p:extLst>
          </p:nvPr>
        </p:nvGraphicFramePr>
        <p:xfrm>
          <a:off x="4708531" y="4011012"/>
          <a:ext cx="7259358" cy="2436792"/>
        </p:xfrm>
        <a:graphic>
          <a:graphicData uri="http://schemas.openxmlformats.org/drawingml/2006/table">
            <a:tbl>
              <a:tblPr firstRow="1" bandRow="1">
                <a:tableStyleId>{17292A2E-F333-43FB-9621-5CBBE7FDCDCB}</a:tableStyleId>
              </a:tblPr>
              <a:tblGrid>
                <a:gridCol w="2162026">
                  <a:extLst>
                    <a:ext uri="{9D8B030D-6E8A-4147-A177-3AD203B41FA5}">
                      <a16:colId xmlns:a16="http://schemas.microsoft.com/office/drawing/2014/main" val="492843066"/>
                    </a:ext>
                  </a:extLst>
                </a:gridCol>
                <a:gridCol w="1011971">
                  <a:extLst>
                    <a:ext uri="{9D8B030D-6E8A-4147-A177-3AD203B41FA5}">
                      <a16:colId xmlns:a16="http://schemas.microsoft.com/office/drawing/2014/main" val="3175754082"/>
                    </a:ext>
                  </a:extLst>
                </a:gridCol>
                <a:gridCol w="1181619">
                  <a:extLst>
                    <a:ext uri="{9D8B030D-6E8A-4147-A177-3AD203B41FA5}">
                      <a16:colId xmlns:a16="http://schemas.microsoft.com/office/drawing/2014/main" val="2712810227"/>
                    </a:ext>
                  </a:extLst>
                </a:gridCol>
                <a:gridCol w="1451871">
                  <a:extLst>
                    <a:ext uri="{9D8B030D-6E8A-4147-A177-3AD203B41FA5}">
                      <a16:colId xmlns:a16="http://schemas.microsoft.com/office/drawing/2014/main" val="4190525342"/>
                    </a:ext>
                  </a:extLst>
                </a:gridCol>
                <a:gridCol w="1451871">
                  <a:extLst>
                    <a:ext uri="{9D8B030D-6E8A-4147-A177-3AD203B41FA5}">
                      <a16:colId xmlns:a16="http://schemas.microsoft.com/office/drawing/2014/main" val="1314379512"/>
                    </a:ext>
                  </a:extLst>
                </a:gridCol>
              </a:tblGrid>
              <a:tr h="508255">
                <a:tc>
                  <a:txBody>
                    <a:bodyPr/>
                    <a:lstStyle/>
                    <a:p>
                      <a:r>
                        <a:rPr lang="en-US" altLang="zh-CN" sz="1800" b="1" dirty="0">
                          <a:solidFill>
                            <a:schemeClr val="bg1"/>
                          </a:solidFill>
                        </a:rPr>
                        <a:t>                           Test</a:t>
                      </a:r>
                    </a:p>
                    <a:p>
                      <a:r>
                        <a:rPr lang="en-US" altLang="zh-CN" sz="1800" b="1" dirty="0">
                          <a:solidFill>
                            <a:schemeClr val="bg1"/>
                          </a:solidFill>
                        </a:rPr>
                        <a:t>Train      </a:t>
                      </a:r>
                      <a:endParaRPr lang="zh-CN" altLang="en-US" sz="1800" b="1" dirty="0">
                        <a:solidFill>
                          <a:schemeClr val="bg1"/>
                        </a:solidFill>
                      </a:endParaRPr>
                    </a:p>
                  </a:txBody>
                  <a:tcPr marL="86093" marR="86093" marT="43046" marB="43046"/>
                </a:tc>
                <a:tc>
                  <a:txBody>
                    <a:bodyPr/>
                    <a:lstStyle/>
                    <a:p>
                      <a:pPr algn="ctr"/>
                      <a:r>
                        <a:rPr lang="en-US" altLang="zh-CN" sz="1800" dirty="0"/>
                        <a:t>CS</a:t>
                      </a:r>
                      <a:endParaRPr lang="zh-CN" altLang="en-US" sz="1800" dirty="0"/>
                    </a:p>
                  </a:txBody>
                  <a:tcPr marL="86093" marR="86093" marT="43046" marB="43046"/>
                </a:tc>
                <a:tc>
                  <a:txBody>
                    <a:bodyPr/>
                    <a:lstStyle/>
                    <a:p>
                      <a:pPr algn="ctr"/>
                      <a:r>
                        <a:rPr lang="en-US" altLang="zh-CN" sz="1800" dirty="0"/>
                        <a:t>BDD</a:t>
                      </a:r>
                      <a:endParaRPr lang="zh-CN" altLang="en-US" sz="1800" dirty="0"/>
                    </a:p>
                  </a:txBody>
                  <a:tcPr marL="86093" marR="86093" marT="43046" marB="43046"/>
                </a:tc>
                <a:tc>
                  <a:txBody>
                    <a:bodyPr/>
                    <a:lstStyle/>
                    <a:p>
                      <a:pPr algn="ctr"/>
                      <a:r>
                        <a:rPr lang="en-US" altLang="zh-CN" sz="1800" dirty="0"/>
                        <a:t>BDD Rainy</a:t>
                      </a:r>
                      <a:endParaRPr lang="zh-CN" altLang="en-US" sz="1800" dirty="0"/>
                    </a:p>
                  </a:txBody>
                  <a:tcPr marL="86093" marR="86093" marT="43046" marB="43046"/>
                </a:tc>
                <a:tc>
                  <a:txBody>
                    <a:bodyPr/>
                    <a:lstStyle/>
                    <a:p>
                      <a:pPr algn="ctr"/>
                      <a:r>
                        <a:rPr lang="en-US" altLang="zh-CN" sz="1800" dirty="0" err="1"/>
                        <a:t>RaidaR</a:t>
                      </a:r>
                      <a:endParaRPr lang="zh-CN" altLang="en-US" sz="1800" dirty="0"/>
                    </a:p>
                  </a:txBody>
                  <a:tcPr marL="86093" marR="86093" marT="43046" marB="43046"/>
                </a:tc>
                <a:extLst>
                  <a:ext uri="{0D108BD9-81ED-4DB2-BD59-A6C34878D82A}">
                    <a16:rowId xmlns:a16="http://schemas.microsoft.com/office/drawing/2014/main" val="3843731504"/>
                  </a:ext>
                </a:extLst>
              </a:tr>
              <a:tr h="295298">
                <a:tc>
                  <a:txBody>
                    <a:bodyPr/>
                    <a:lstStyle/>
                    <a:p>
                      <a:r>
                        <a:rPr lang="en-US" altLang="zh-CN" sz="1800" b="1" dirty="0">
                          <a:solidFill>
                            <a:schemeClr val="tx1"/>
                          </a:solidFill>
                        </a:rPr>
                        <a:t>CS</a:t>
                      </a:r>
                      <a:endParaRPr lang="zh-CN" altLang="en-US" sz="1800" b="1" dirty="0">
                        <a:solidFill>
                          <a:schemeClr val="tx1"/>
                        </a:solidFill>
                      </a:endParaRPr>
                    </a:p>
                  </a:txBody>
                  <a:tcPr marL="86093" marR="86093" marT="43046" marB="43046"/>
                </a:tc>
                <a:tc>
                  <a:txBody>
                    <a:bodyPr/>
                    <a:lstStyle/>
                    <a:p>
                      <a:pPr algn="r"/>
                      <a:r>
                        <a:rPr lang="en-US" altLang="zh-CN" sz="1800" b="1" kern="1200" dirty="0">
                          <a:solidFill>
                            <a:schemeClr val="dk1"/>
                          </a:solidFill>
                          <a:effectLst/>
                        </a:rPr>
                        <a:t>0.834</a:t>
                      </a:r>
                      <a:r>
                        <a:rPr lang="en-US" altLang="zh-CN" sz="1800" b="0" kern="1200" dirty="0">
                          <a:solidFill>
                            <a:schemeClr val="dk1"/>
                          </a:solidFill>
                          <a:effectLst/>
                        </a:rPr>
                        <a:t> </a:t>
                      </a:r>
                      <a:endParaRPr lang="zh-CN" altLang="en-US" sz="1800" dirty="0"/>
                    </a:p>
                  </a:txBody>
                  <a:tcPr marL="86093" marR="86093" marT="43046" marB="43046"/>
                </a:tc>
                <a:tc>
                  <a:txBody>
                    <a:bodyPr/>
                    <a:lstStyle/>
                    <a:p>
                      <a:pPr algn="r"/>
                      <a:r>
                        <a:rPr lang="en-US" altLang="zh-CN" sz="1800" dirty="0"/>
                        <a:t>0.477</a:t>
                      </a:r>
                      <a:endParaRPr lang="zh-CN" altLang="en-US" sz="1800" dirty="0"/>
                    </a:p>
                  </a:txBody>
                  <a:tcPr marL="86093" marR="86093" marT="43046" marB="43046"/>
                </a:tc>
                <a:tc>
                  <a:txBody>
                    <a:bodyPr/>
                    <a:lstStyle/>
                    <a:p>
                      <a:pPr algn="r"/>
                      <a:r>
                        <a:rPr lang="en-US" altLang="zh-CN" sz="1800" dirty="0"/>
                        <a:t>0.542</a:t>
                      </a:r>
                      <a:endParaRPr lang="zh-CN" altLang="en-US" sz="1800" dirty="0"/>
                    </a:p>
                  </a:txBody>
                  <a:tcPr marL="86093" marR="86093" marT="43046" marB="43046"/>
                </a:tc>
                <a:tc>
                  <a:txBody>
                    <a:bodyPr/>
                    <a:lstStyle/>
                    <a:p>
                      <a:pPr algn="r"/>
                      <a:r>
                        <a:rPr lang="en-US" altLang="zh-CN" sz="1800" dirty="0"/>
                        <a:t>0.703</a:t>
                      </a:r>
                      <a:endParaRPr lang="zh-CN" altLang="en-US" sz="1800" dirty="0"/>
                    </a:p>
                  </a:txBody>
                  <a:tcPr marL="86093" marR="86093" marT="43046" marB="43046"/>
                </a:tc>
                <a:extLst>
                  <a:ext uri="{0D108BD9-81ED-4DB2-BD59-A6C34878D82A}">
                    <a16:rowId xmlns:a16="http://schemas.microsoft.com/office/drawing/2014/main" val="301573893"/>
                  </a:ext>
                </a:extLst>
              </a:tr>
              <a:tr h="295298">
                <a:tc>
                  <a:txBody>
                    <a:bodyPr/>
                    <a:lstStyle/>
                    <a:p>
                      <a:r>
                        <a:rPr lang="en-US" altLang="zh-CN" sz="1800" b="1" dirty="0">
                          <a:solidFill>
                            <a:schemeClr val="tx1"/>
                          </a:solidFill>
                        </a:rPr>
                        <a:t>BDD</a:t>
                      </a:r>
                      <a:endParaRPr lang="zh-CN" altLang="en-US" sz="1800" b="1" dirty="0">
                        <a:solidFill>
                          <a:schemeClr val="tx1"/>
                        </a:solidFill>
                      </a:endParaRPr>
                    </a:p>
                  </a:txBody>
                  <a:tcPr marL="86093" marR="86093" marT="43046" marB="43046"/>
                </a:tc>
                <a:tc>
                  <a:txBody>
                    <a:bodyPr/>
                    <a:lstStyle/>
                    <a:p>
                      <a:pPr algn="r"/>
                      <a:r>
                        <a:rPr lang="en-US" altLang="zh-CN" sz="1800" dirty="0"/>
                        <a:t>0.538</a:t>
                      </a:r>
                      <a:endParaRPr lang="zh-CN" altLang="en-US" sz="1800" dirty="0"/>
                    </a:p>
                  </a:txBody>
                  <a:tcPr marL="86093" marR="86093" marT="43046" marB="43046"/>
                </a:tc>
                <a:tc>
                  <a:txBody>
                    <a:bodyPr/>
                    <a:lstStyle/>
                    <a:p>
                      <a:pPr algn="r"/>
                      <a:r>
                        <a:rPr lang="en-US" altLang="zh-CN" sz="1800" dirty="0"/>
                        <a:t>0.596</a:t>
                      </a:r>
                      <a:endParaRPr lang="zh-CN" altLang="en-US" sz="1800" dirty="0"/>
                    </a:p>
                  </a:txBody>
                  <a:tcPr marL="86093" marR="86093" marT="43046" marB="43046"/>
                </a:tc>
                <a:tc>
                  <a:txBody>
                    <a:bodyPr/>
                    <a:lstStyle/>
                    <a:p>
                      <a:pPr algn="r"/>
                      <a:r>
                        <a:rPr lang="en-US" altLang="zh-CN" sz="1800" dirty="0"/>
                        <a:t>0.651</a:t>
                      </a:r>
                      <a:endParaRPr lang="zh-CN" altLang="en-US" sz="1800" dirty="0"/>
                    </a:p>
                  </a:txBody>
                  <a:tcPr marL="86093" marR="86093" marT="43046" marB="43046"/>
                </a:tc>
                <a:tc>
                  <a:txBody>
                    <a:bodyPr/>
                    <a:lstStyle/>
                    <a:p>
                      <a:pPr algn="r"/>
                      <a:r>
                        <a:rPr lang="en-US" altLang="zh-CN" sz="1800" dirty="0"/>
                        <a:t>0.622</a:t>
                      </a:r>
                      <a:endParaRPr lang="zh-CN" altLang="en-US" sz="1800" dirty="0"/>
                    </a:p>
                  </a:txBody>
                  <a:tcPr marL="86093" marR="86093" marT="43046" marB="43046"/>
                </a:tc>
                <a:extLst>
                  <a:ext uri="{0D108BD9-81ED-4DB2-BD59-A6C34878D82A}">
                    <a16:rowId xmlns:a16="http://schemas.microsoft.com/office/drawing/2014/main" val="738672627"/>
                  </a:ext>
                </a:extLst>
              </a:tr>
              <a:tr h="295298">
                <a:tc>
                  <a:txBody>
                    <a:bodyPr/>
                    <a:lstStyle/>
                    <a:p>
                      <a:r>
                        <a:rPr lang="en-US" altLang="zh-CN" sz="1800" b="1" dirty="0" err="1">
                          <a:solidFill>
                            <a:schemeClr val="tx1"/>
                          </a:solidFill>
                        </a:rPr>
                        <a:t>RaidaR</a:t>
                      </a:r>
                      <a:endParaRPr lang="zh-CN" altLang="en-US" sz="1800" b="1" dirty="0">
                        <a:solidFill>
                          <a:schemeClr val="tx1"/>
                        </a:solidFill>
                      </a:endParaRPr>
                    </a:p>
                  </a:txBody>
                  <a:tcPr marL="86093" marR="86093" marT="43046" marB="43046"/>
                </a:tc>
                <a:tc>
                  <a:txBody>
                    <a:bodyPr/>
                    <a:lstStyle/>
                    <a:p>
                      <a:pPr algn="r"/>
                      <a:r>
                        <a:rPr lang="en-US" altLang="zh-CN" sz="1800" dirty="0"/>
                        <a:t>0.582</a:t>
                      </a:r>
                      <a:endParaRPr lang="zh-CN" altLang="en-US" sz="1800" dirty="0"/>
                    </a:p>
                  </a:txBody>
                  <a:tcPr marL="86093" marR="86093" marT="43046" marB="43046"/>
                </a:tc>
                <a:tc>
                  <a:txBody>
                    <a:bodyPr/>
                    <a:lstStyle/>
                    <a:p>
                      <a:pPr algn="r"/>
                      <a:r>
                        <a:rPr lang="en-US" altLang="zh-CN" sz="1800" dirty="0"/>
                        <a:t>0.519</a:t>
                      </a:r>
                      <a:endParaRPr lang="zh-CN" altLang="en-US" sz="1800" dirty="0"/>
                    </a:p>
                  </a:txBody>
                  <a:tcPr marL="86093" marR="86093" marT="43046" marB="43046"/>
                </a:tc>
                <a:tc>
                  <a:txBody>
                    <a:bodyPr/>
                    <a:lstStyle/>
                    <a:p>
                      <a:pPr algn="r"/>
                      <a:r>
                        <a:rPr lang="en-US" altLang="zh-CN" sz="1800" dirty="0"/>
                        <a:t>0.564</a:t>
                      </a:r>
                      <a:endParaRPr lang="zh-CN" altLang="en-US" sz="1800" dirty="0"/>
                    </a:p>
                  </a:txBody>
                  <a:tcPr marL="86093" marR="86093" marT="43046" marB="43046"/>
                </a:tc>
                <a:tc>
                  <a:txBody>
                    <a:bodyPr/>
                    <a:lstStyle/>
                    <a:p>
                      <a:pPr algn="r"/>
                      <a:r>
                        <a:rPr lang="en-US" altLang="zh-CN" sz="1800" b="0" dirty="0"/>
                        <a:t>0.715</a:t>
                      </a:r>
                      <a:endParaRPr lang="zh-CN" altLang="en-US" sz="1800" b="0" dirty="0"/>
                    </a:p>
                  </a:txBody>
                  <a:tcPr marL="86093" marR="86093" marT="43046" marB="43046"/>
                </a:tc>
                <a:extLst>
                  <a:ext uri="{0D108BD9-81ED-4DB2-BD59-A6C34878D82A}">
                    <a16:rowId xmlns:a16="http://schemas.microsoft.com/office/drawing/2014/main" val="3274393744"/>
                  </a:ext>
                </a:extLst>
              </a:tr>
              <a:tr h="295298">
                <a:tc>
                  <a:txBody>
                    <a:bodyPr/>
                    <a:lstStyle/>
                    <a:p>
                      <a:r>
                        <a:rPr lang="en-US" altLang="zh-CN" sz="1800" b="1" dirty="0" err="1">
                          <a:solidFill>
                            <a:schemeClr val="tx1"/>
                          </a:solidFill>
                        </a:rPr>
                        <a:t>BDD+RaidaR</a:t>
                      </a:r>
                      <a:endParaRPr lang="zh-CN" altLang="en-US" sz="1800" b="1" dirty="0">
                        <a:solidFill>
                          <a:schemeClr val="tx1"/>
                        </a:solidFill>
                      </a:endParaRPr>
                    </a:p>
                  </a:txBody>
                  <a:tcPr marL="86093" marR="86093" marT="43046" marB="43046"/>
                </a:tc>
                <a:tc>
                  <a:txBody>
                    <a:bodyPr/>
                    <a:lstStyle/>
                    <a:p>
                      <a:pPr algn="r"/>
                      <a:r>
                        <a:rPr lang="en-US" altLang="zh-CN" sz="1800" dirty="0"/>
                        <a:t>0.603</a:t>
                      </a:r>
                      <a:endParaRPr lang="zh-CN" altLang="en-US" sz="1800" dirty="0"/>
                    </a:p>
                  </a:txBody>
                  <a:tcPr marL="86093" marR="86093" marT="43046" marB="43046"/>
                </a:tc>
                <a:tc>
                  <a:txBody>
                    <a:bodyPr/>
                    <a:lstStyle/>
                    <a:p>
                      <a:pPr algn="r"/>
                      <a:r>
                        <a:rPr lang="en-US" altLang="zh-CN" sz="1800" dirty="0"/>
                        <a:t>0.638</a:t>
                      </a:r>
                      <a:endParaRPr lang="zh-CN" altLang="en-US" sz="1800" dirty="0"/>
                    </a:p>
                  </a:txBody>
                  <a:tcPr marL="86093" marR="86093" marT="43046" marB="43046"/>
                </a:tc>
                <a:tc>
                  <a:txBody>
                    <a:bodyPr/>
                    <a:lstStyle/>
                    <a:p>
                      <a:pPr algn="r"/>
                      <a:r>
                        <a:rPr lang="en-US" altLang="zh-CN" sz="1800" dirty="0"/>
                        <a:t>0.676</a:t>
                      </a:r>
                      <a:endParaRPr lang="zh-CN" altLang="en-US" sz="1800" dirty="0"/>
                    </a:p>
                  </a:txBody>
                  <a:tcPr marL="86093" marR="86093" marT="43046" marB="43046"/>
                </a:tc>
                <a:tc>
                  <a:txBody>
                    <a:bodyPr/>
                    <a:lstStyle/>
                    <a:p>
                      <a:pPr algn="r"/>
                      <a:r>
                        <a:rPr lang="en-US" altLang="zh-CN" sz="1800" dirty="0"/>
                        <a:t>0.681</a:t>
                      </a:r>
                      <a:endParaRPr lang="zh-CN" altLang="en-US" sz="1800" dirty="0"/>
                    </a:p>
                  </a:txBody>
                  <a:tcPr marL="86093" marR="86093" marT="43046" marB="43046"/>
                </a:tc>
                <a:extLst>
                  <a:ext uri="{0D108BD9-81ED-4DB2-BD59-A6C34878D82A}">
                    <a16:rowId xmlns:a16="http://schemas.microsoft.com/office/drawing/2014/main" val="865361384"/>
                  </a:ext>
                </a:extLst>
              </a:tr>
              <a:tr h="295298">
                <a:tc>
                  <a:txBody>
                    <a:bodyPr/>
                    <a:lstStyle/>
                    <a:p>
                      <a:r>
                        <a:rPr lang="en-US" altLang="zh-CN" sz="1800" b="1" dirty="0" err="1">
                          <a:solidFill>
                            <a:schemeClr val="tx1"/>
                          </a:solidFill>
                        </a:rPr>
                        <a:t>BDD+RaidaR+Syn</a:t>
                      </a:r>
                      <a:endParaRPr lang="zh-CN" altLang="en-US" sz="1800" b="1" dirty="0">
                        <a:solidFill>
                          <a:schemeClr val="tx1"/>
                        </a:solidFill>
                      </a:endParaRPr>
                    </a:p>
                  </a:txBody>
                  <a:tcPr marL="86093" marR="86093" marT="43046" marB="43046"/>
                </a:tc>
                <a:tc>
                  <a:txBody>
                    <a:bodyPr/>
                    <a:lstStyle/>
                    <a:p>
                      <a:pPr algn="r"/>
                      <a:r>
                        <a:rPr lang="en-US" altLang="zh-CN" sz="1800" dirty="0"/>
                        <a:t>0.612</a:t>
                      </a:r>
                      <a:endParaRPr lang="zh-CN" altLang="en-US" sz="1800" dirty="0"/>
                    </a:p>
                  </a:txBody>
                  <a:tcPr marL="86093" marR="86093" marT="43046" marB="43046"/>
                </a:tc>
                <a:tc>
                  <a:txBody>
                    <a:bodyPr/>
                    <a:lstStyle/>
                    <a:p>
                      <a:pPr algn="r"/>
                      <a:r>
                        <a:rPr lang="en-US" altLang="zh-CN" sz="1800" b="1" dirty="0"/>
                        <a:t>0.644</a:t>
                      </a:r>
                      <a:endParaRPr lang="zh-CN" altLang="en-US" sz="1800" b="1" dirty="0"/>
                    </a:p>
                  </a:txBody>
                  <a:tcPr marL="86093" marR="86093" marT="43046" marB="43046"/>
                </a:tc>
                <a:tc>
                  <a:txBody>
                    <a:bodyPr/>
                    <a:lstStyle/>
                    <a:p>
                      <a:pPr algn="r"/>
                      <a:r>
                        <a:rPr lang="en-US" altLang="zh-CN" sz="1800" b="1" dirty="0"/>
                        <a:t>0.678</a:t>
                      </a:r>
                      <a:endParaRPr lang="zh-CN" altLang="en-US" sz="1800" b="1" dirty="0"/>
                    </a:p>
                  </a:txBody>
                  <a:tcPr marL="86093" marR="86093" marT="43046" marB="43046"/>
                </a:tc>
                <a:tc>
                  <a:txBody>
                    <a:bodyPr/>
                    <a:lstStyle/>
                    <a:p>
                      <a:pPr algn="r"/>
                      <a:r>
                        <a:rPr lang="en-US" altLang="zh-CN" sz="1800" b="1" dirty="0"/>
                        <a:t>0.719</a:t>
                      </a:r>
                      <a:endParaRPr lang="zh-CN" altLang="en-US" sz="1800" b="1" dirty="0"/>
                    </a:p>
                  </a:txBody>
                  <a:tcPr marL="86093" marR="86093" marT="43046" marB="43046"/>
                </a:tc>
                <a:extLst>
                  <a:ext uri="{0D108BD9-81ED-4DB2-BD59-A6C34878D82A}">
                    <a16:rowId xmlns:a16="http://schemas.microsoft.com/office/drawing/2014/main" val="2436888835"/>
                  </a:ext>
                </a:extLst>
              </a:tr>
            </a:tbl>
          </a:graphicData>
        </a:graphic>
      </p:graphicFrame>
      <p:pic>
        <p:nvPicPr>
          <p:cNvPr id="8" name="Picture 7">
            <a:extLst>
              <a:ext uri="{FF2B5EF4-FFF2-40B4-BE49-F238E27FC236}">
                <a16:creationId xmlns:a16="http://schemas.microsoft.com/office/drawing/2014/main" id="{90C29781-7D8E-463C-9F30-A5CA51B9AE73}"/>
              </a:ext>
            </a:extLst>
          </p:cNvPr>
          <p:cNvPicPr>
            <a:picLocks noChangeAspect="1"/>
          </p:cNvPicPr>
          <p:nvPr/>
        </p:nvPicPr>
        <p:blipFill>
          <a:blip r:embed="rId2"/>
          <a:stretch>
            <a:fillRect/>
          </a:stretch>
        </p:blipFill>
        <p:spPr>
          <a:xfrm>
            <a:off x="1688995" y="1381614"/>
            <a:ext cx="8814010" cy="2454853"/>
          </a:xfrm>
          <a:prstGeom prst="rect">
            <a:avLst/>
          </a:prstGeom>
        </p:spPr>
      </p:pic>
      <p:sp>
        <p:nvSpPr>
          <p:cNvPr id="9" name="Content Placeholder 2">
            <a:extLst>
              <a:ext uri="{FF2B5EF4-FFF2-40B4-BE49-F238E27FC236}">
                <a16:creationId xmlns:a16="http://schemas.microsoft.com/office/drawing/2014/main" id="{854609B4-AF4D-45A9-8C05-6794BA7DA560}"/>
              </a:ext>
            </a:extLst>
          </p:cNvPr>
          <p:cNvSpPr txBox="1">
            <a:spLocks/>
          </p:cNvSpPr>
          <p:nvPr/>
        </p:nvSpPr>
        <p:spPr>
          <a:xfrm>
            <a:off x="224111" y="4478671"/>
            <a:ext cx="4620126" cy="1833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mn-lt"/>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等线"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等线"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等线"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在已有数据集中加入新生成的数据可以提高视觉算法的精度，起到数据增强（</a:t>
            </a:r>
            <a:r>
              <a:rPr lang="en-CA" altLang="zh-CN" dirty="0"/>
              <a:t>data augmentation</a:t>
            </a:r>
            <a:r>
              <a:rPr lang="zh-CN" altLang="en-US" dirty="0"/>
              <a:t>）的效果</a:t>
            </a:r>
            <a:endParaRPr lang="en-CA" dirty="0"/>
          </a:p>
        </p:txBody>
      </p:sp>
    </p:spTree>
    <p:extLst>
      <p:ext uri="{BB962C8B-B14F-4D97-AF65-F5344CB8AC3E}">
        <p14:creationId xmlns:p14="http://schemas.microsoft.com/office/powerpoint/2010/main" val="3578897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B707-0C65-4B05-A8DD-76B713D718FF}"/>
              </a:ext>
            </a:extLst>
          </p:cNvPr>
          <p:cNvSpPr>
            <a:spLocks noGrp="1"/>
          </p:cNvSpPr>
          <p:nvPr>
            <p:ph type="title"/>
          </p:nvPr>
        </p:nvSpPr>
        <p:spPr>
          <a:xfrm>
            <a:off x="825091" y="241022"/>
            <a:ext cx="10515600" cy="632400"/>
          </a:xfrm>
        </p:spPr>
        <p:txBody>
          <a:bodyPr/>
          <a:lstStyle/>
          <a:p>
            <a:r>
              <a:rPr lang="zh-CN" altLang="en-US" dirty="0"/>
              <a:t>热点问题及未来研究方向</a:t>
            </a:r>
            <a:endParaRPr lang="en-CA" dirty="0"/>
          </a:p>
        </p:txBody>
      </p:sp>
      <p:sp>
        <p:nvSpPr>
          <p:cNvPr id="4" name="Slide Number Placeholder 3">
            <a:extLst>
              <a:ext uri="{FF2B5EF4-FFF2-40B4-BE49-F238E27FC236}">
                <a16:creationId xmlns:a16="http://schemas.microsoft.com/office/drawing/2014/main" id="{67E9E8B4-10D5-4EAE-BE77-BAE6BB4A529F}"/>
              </a:ext>
            </a:extLst>
          </p:cNvPr>
          <p:cNvSpPr>
            <a:spLocks noGrp="1"/>
          </p:cNvSpPr>
          <p:nvPr>
            <p:ph type="sldNum" sz="quarter" idx="12"/>
          </p:nvPr>
        </p:nvSpPr>
        <p:spPr/>
        <p:txBody>
          <a:bodyPr/>
          <a:lstStyle/>
          <a:p>
            <a:fld id="{9F58998E-2429-314E-B86C-A079AABAA7E0}" type="slidenum">
              <a:rPr lang="en-US" smtClean="0"/>
              <a:pPr/>
              <a:t>45</a:t>
            </a:fld>
            <a:endParaRPr lang="en-CA" dirty="0"/>
          </a:p>
        </p:txBody>
      </p:sp>
      <p:pic>
        <p:nvPicPr>
          <p:cNvPr id="5" name="Picture 4">
            <a:extLst>
              <a:ext uri="{FF2B5EF4-FFF2-40B4-BE49-F238E27FC236}">
                <a16:creationId xmlns:a16="http://schemas.microsoft.com/office/drawing/2014/main" id="{056030F3-76E3-4F87-AA2D-8F03F71EA451}"/>
              </a:ext>
            </a:extLst>
          </p:cNvPr>
          <p:cNvPicPr>
            <a:picLocks noChangeAspect="1"/>
          </p:cNvPicPr>
          <p:nvPr/>
        </p:nvPicPr>
        <p:blipFill>
          <a:blip r:embed="rId2"/>
          <a:stretch>
            <a:fillRect/>
          </a:stretch>
        </p:blipFill>
        <p:spPr>
          <a:xfrm>
            <a:off x="7961967" y="4076499"/>
            <a:ext cx="3391833" cy="1782834"/>
          </a:xfrm>
          <a:prstGeom prst="rect">
            <a:avLst/>
          </a:prstGeom>
        </p:spPr>
      </p:pic>
      <p:sp>
        <p:nvSpPr>
          <p:cNvPr id="6" name="Rectangle 5">
            <a:extLst>
              <a:ext uri="{FF2B5EF4-FFF2-40B4-BE49-F238E27FC236}">
                <a16:creationId xmlns:a16="http://schemas.microsoft.com/office/drawing/2014/main" id="{142A47DD-EA23-4A52-9628-98ACD3139CA1}"/>
              </a:ext>
            </a:extLst>
          </p:cNvPr>
          <p:cNvSpPr/>
          <p:nvPr/>
        </p:nvSpPr>
        <p:spPr>
          <a:xfrm>
            <a:off x="7817115" y="6088079"/>
            <a:ext cx="3503844" cy="646331"/>
          </a:xfrm>
          <a:prstGeom prst="rect">
            <a:avLst/>
          </a:prstGeom>
        </p:spPr>
        <p:txBody>
          <a:bodyPr wrap="none">
            <a:spAutoFit/>
          </a:bodyPr>
          <a:lstStyle/>
          <a:p>
            <a:pPr algn="ctr"/>
            <a:r>
              <a:rPr lang="zh-CN" altLang="en-US" b="1" dirty="0"/>
              <a:t>迁移学习与领域自适应</a:t>
            </a:r>
            <a:endParaRPr lang="en-CA" altLang="zh-CN" b="1" dirty="0"/>
          </a:p>
          <a:p>
            <a:pPr algn="ctr"/>
            <a:r>
              <a:rPr lang="en-CA" b="1" dirty="0"/>
              <a:t>(Sim2Real and domain adaptation)</a:t>
            </a:r>
            <a:endParaRPr lang="en-CA" dirty="0"/>
          </a:p>
        </p:txBody>
      </p:sp>
      <p:pic>
        <p:nvPicPr>
          <p:cNvPr id="7" name="Picture 6">
            <a:extLst>
              <a:ext uri="{FF2B5EF4-FFF2-40B4-BE49-F238E27FC236}">
                <a16:creationId xmlns:a16="http://schemas.microsoft.com/office/drawing/2014/main" id="{6EFD0E53-62AB-4DBB-814B-718F786D8032}"/>
              </a:ext>
            </a:extLst>
          </p:cNvPr>
          <p:cNvPicPr>
            <a:picLocks noChangeAspect="1"/>
          </p:cNvPicPr>
          <p:nvPr/>
        </p:nvPicPr>
        <p:blipFill>
          <a:blip r:embed="rId3"/>
          <a:stretch>
            <a:fillRect/>
          </a:stretch>
        </p:blipFill>
        <p:spPr>
          <a:xfrm>
            <a:off x="4779550" y="4026673"/>
            <a:ext cx="2466397" cy="1877406"/>
          </a:xfrm>
          <a:prstGeom prst="rect">
            <a:avLst/>
          </a:prstGeom>
        </p:spPr>
      </p:pic>
      <p:sp>
        <p:nvSpPr>
          <p:cNvPr id="8" name="Rectangle 7">
            <a:extLst>
              <a:ext uri="{FF2B5EF4-FFF2-40B4-BE49-F238E27FC236}">
                <a16:creationId xmlns:a16="http://schemas.microsoft.com/office/drawing/2014/main" id="{CE555619-0748-431E-85A5-F05199662215}"/>
              </a:ext>
            </a:extLst>
          </p:cNvPr>
          <p:cNvSpPr/>
          <p:nvPr/>
        </p:nvSpPr>
        <p:spPr>
          <a:xfrm>
            <a:off x="4313285" y="6075144"/>
            <a:ext cx="3416320" cy="646331"/>
          </a:xfrm>
          <a:prstGeom prst="rect">
            <a:avLst/>
          </a:prstGeom>
        </p:spPr>
        <p:txBody>
          <a:bodyPr wrap="none">
            <a:spAutoFit/>
          </a:bodyPr>
          <a:lstStyle/>
          <a:p>
            <a:pPr algn="ctr"/>
            <a:r>
              <a:rPr lang="zh-CN" altLang="en-US" b="1" dirty="0"/>
              <a:t>深度学习训练数据的生成和模拟</a:t>
            </a:r>
            <a:endParaRPr lang="en-CA" altLang="zh-CN" b="1" dirty="0"/>
          </a:p>
          <a:p>
            <a:pPr algn="ctr"/>
            <a:r>
              <a:rPr lang="en-CA" b="1" dirty="0"/>
              <a:t>(Synthetic data generation)</a:t>
            </a:r>
            <a:endParaRPr lang="en-CA" dirty="0"/>
          </a:p>
        </p:txBody>
      </p:sp>
      <p:pic>
        <p:nvPicPr>
          <p:cNvPr id="10" name="Picture 9">
            <a:extLst>
              <a:ext uri="{FF2B5EF4-FFF2-40B4-BE49-F238E27FC236}">
                <a16:creationId xmlns:a16="http://schemas.microsoft.com/office/drawing/2014/main" id="{7A8AA788-764D-4AC3-BAA2-1901E718F715}"/>
              </a:ext>
            </a:extLst>
          </p:cNvPr>
          <p:cNvPicPr>
            <a:picLocks noChangeAspect="1"/>
          </p:cNvPicPr>
          <p:nvPr/>
        </p:nvPicPr>
        <p:blipFill>
          <a:blip r:embed="rId4"/>
          <a:stretch>
            <a:fillRect/>
          </a:stretch>
        </p:blipFill>
        <p:spPr>
          <a:xfrm>
            <a:off x="4262208" y="1175979"/>
            <a:ext cx="3515151" cy="1977273"/>
          </a:xfrm>
          <a:prstGeom prst="rect">
            <a:avLst/>
          </a:prstGeom>
        </p:spPr>
      </p:pic>
      <p:sp>
        <p:nvSpPr>
          <p:cNvPr id="11" name="Rectangle 10">
            <a:extLst>
              <a:ext uri="{FF2B5EF4-FFF2-40B4-BE49-F238E27FC236}">
                <a16:creationId xmlns:a16="http://schemas.microsoft.com/office/drawing/2014/main" id="{7D1DB5D9-5E93-4BB6-871F-16BFA90DE7F2}"/>
              </a:ext>
            </a:extLst>
          </p:cNvPr>
          <p:cNvSpPr/>
          <p:nvPr/>
        </p:nvSpPr>
        <p:spPr>
          <a:xfrm>
            <a:off x="4964921" y="3209277"/>
            <a:ext cx="2262158" cy="646331"/>
          </a:xfrm>
          <a:prstGeom prst="rect">
            <a:avLst/>
          </a:prstGeom>
        </p:spPr>
        <p:txBody>
          <a:bodyPr wrap="none">
            <a:spAutoFit/>
          </a:bodyPr>
          <a:lstStyle/>
          <a:p>
            <a:pPr algn="ctr"/>
            <a:r>
              <a:rPr lang="zh-CN" altLang="en-US" b="1" dirty="0"/>
              <a:t>基于神经网络的渲染</a:t>
            </a:r>
            <a:endParaRPr lang="en-CA" altLang="zh-CN" b="1" dirty="0"/>
          </a:p>
          <a:p>
            <a:pPr algn="ctr"/>
            <a:r>
              <a:rPr lang="en-CA" b="1" dirty="0"/>
              <a:t>(Neural rendering)</a:t>
            </a:r>
            <a:endParaRPr lang="en-CA" dirty="0"/>
          </a:p>
        </p:txBody>
      </p:sp>
      <p:pic>
        <p:nvPicPr>
          <p:cNvPr id="2050" name="Picture 2" descr="Differentiable Volumetric Rendering - Autonomous Vision Blog">
            <a:extLst>
              <a:ext uri="{FF2B5EF4-FFF2-40B4-BE49-F238E27FC236}">
                <a16:creationId xmlns:a16="http://schemas.microsoft.com/office/drawing/2014/main" id="{EC25CF66-43AC-4820-AD88-77B893FFBC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7046" y="1180418"/>
            <a:ext cx="2786754" cy="17592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F443979-A622-45E3-836D-5826022D6EF2}"/>
              </a:ext>
            </a:extLst>
          </p:cNvPr>
          <p:cNvSpPr/>
          <p:nvPr/>
        </p:nvSpPr>
        <p:spPr>
          <a:xfrm>
            <a:off x="8527078" y="3196342"/>
            <a:ext cx="2630785" cy="646331"/>
          </a:xfrm>
          <a:prstGeom prst="rect">
            <a:avLst/>
          </a:prstGeom>
        </p:spPr>
        <p:txBody>
          <a:bodyPr wrap="none">
            <a:spAutoFit/>
          </a:bodyPr>
          <a:lstStyle/>
          <a:p>
            <a:pPr algn="ctr"/>
            <a:r>
              <a:rPr lang="zh-CN" altLang="en-US" b="1" dirty="0"/>
              <a:t>可微分渲染</a:t>
            </a:r>
            <a:endParaRPr lang="en-CA" altLang="zh-CN" b="1" dirty="0"/>
          </a:p>
          <a:p>
            <a:pPr algn="ctr"/>
            <a:r>
              <a:rPr lang="en-CA" b="1" dirty="0"/>
              <a:t>(Differentiable rendering)</a:t>
            </a:r>
            <a:endParaRPr lang="en-CA" dirty="0"/>
          </a:p>
        </p:txBody>
      </p:sp>
      <p:pic>
        <p:nvPicPr>
          <p:cNvPr id="16" name="Picture 15">
            <a:extLst>
              <a:ext uri="{FF2B5EF4-FFF2-40B4-BE49-F238E27FC236}">
                <a16:creationId xmlns:a16="http://schemas.microsoft.com/office/drawing/2014/main" id="{43B9254D-E087-4C54-A41B-9D01A09D4532}"/>
              </a:ext>
            </a:extLst>
          </p:cNvPr>
          <p:cNvPicPr>
            <a:picLocks noChangeAspect="1"/>
          </p:cNvPicPr>
          <p:nvPr/>
        </p:nvPicPr>
        <p:blipFill>
          <a:blip r:embed="rId6"/>
          <a:stretch>
            <a:fillRect/>
          </a:stretch>
        </p:blipFill>
        <p:spPr>
          <a:xfrm>
            <a:off x="926473" y="1130110"/>
            <a:ext cx="2686580" cy="2067022"/>
          </a:xfrm>
          <a:prstGeom prst="rect">
            <a:avLst/>
          </a:prstGeom>
        </p:spPr>
      </p:pic>
      <p:sp>
        <p:nvSpPr>
          <p:cNvPr id="18" name="Rectangle 17">
            <a:extLst>
              <a:ext uri="{FF2B5EF4-FFF2-40B4-BE49-F238E27FC236}">
                <a16:creationId xmlns:a16="http://schemas.microsoft.com/office/drawing/2014/main" id="{40C816BE-24C4-4B70-AE8A-9D35DE8A7506}"/>
              </a:ext>
            </a:extLst>
          </p:cNvPr>
          <p:cNvSpPr/>
          <p:nvPr/>
        </p:nvSpPr>
        <p:spPr>
          <a:xfrm>
            <a:off x="1060938" y="3196342"/>
            <a:ext cx="2611292" cy="646331"/>
          </a:xfrm>
          <a:prstGeom prst="rect">
            <a:avLst/>
          </a:prstGeom>
        </p:spPr>
        <p:txBody>
          <a:bodyPr wrap="none">
            <a:spAutoFit/>
          </a:bodyPr>
          <a:lstStyle/>
          <a:p>
            <a:pPr algn="ctr"/>
            <a:r>
              <a:rPr lang="zh-CN" altLang="en-US" b="1" dirty="0"/>
              <a:t>几何深度学习</a:t>
            </a:r>
            <a:br>
              <a:rPr lang="en-CA" altLang="zh-CN" b="1" dirty="0"/>
            </a:br>
            <a:r>
              <a:rPr lang="en-CA" b="1" dirty="0"/>
              <a:t>(geometry deep learning)</a:t>
            </a:r>
            <a:endParaRPr lang="en-CA" dirty="0"/>
          </a:p>
        </p:txBody>
      </p:sp>
      <p:sp>
        <p:nvSpPr>
          <p:cNvPr id="19" name="Rectangle 18">
            <a:extLst>
              <a:ext uri="{FF2B5EF4-FFF2-40B4-BE49-F238E27FC236}">
                <a16:creationId xmlns:a16="http://schemas.microsoft.com/office/drawing/2014/main" id="{215C7269-4E64-4045-8F12-E1112858CD93}"/>
              </a:ext>
            </a:extLst>
          </p:cNvPr>
          <p:cNvSpPr/>
          <p:nvPr/>
        </p:nvSpPr>
        <p:spPr>
          <a:xfrm>
            <a:off x="1667675" y="6075143"/>
            <a:ext cx="1204176" cy="646331"/>
          </a:xfrm>
          <a:prstGeom prst="rect">
            <a:avLst/>
          </a:prstGeom>
        </p:spPr>
        <p:txBody>
          <a:bodyPr wrap="none">
            <a:spAutoFit/>
          </a:bodyPr>
          <a:lstStyle/>
          <a:p>
            <a:pPr algn="ctr"/>
            <a:r>
              <a:rPr lang="zh-CN" altLang="en-US" b="1" dirty="0"/>
              <a:t>三维视觉</a:t>
            </a:r>
            <a:endParaRPr lang="en-CA" altLang="zh-CN" b="1" dirty="0"/>
          </a:p>
          <a:p>
            <a:pPr algn="ctr"/>
            <a:r>
              <a:rPr lang="en-CA" b="1" dirty="0"/>
              <a:t>(3D vision)</a:t>
            </a:r>
            <a:endParaRPr lang="en-CA" dirty="0"/>
          </a:p>
        </p:txBody>
      </p:sp>
      <p:pic>
        <p:nvPicPr>
          <p:cNvPr id="2052" name="Picture 4" descr="Depth Estimation | Papers With Code">
            <a:extLst>
              <a:ext uri="{FF2B5EF4-FFF2-40B4-BE49-F238E27FC236}">
                <a16:creationId xmlns:a16="http://schemas.microsoft.com/office/drawing/2014/main" id="{38902355-991A-418D-B5FE-7AC38D2092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939"/>
          <a:stretch/>
        </p:blipFill>
        <p:spPr bwMode="auto">
          <a:xfrm>
            <a:off x="459923" y="4404996"/>
            <a:ext cx="1645857" cy="15810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8455DD3-20C0-4A92-A03B-4AB52527EA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0855" y="4404996"/>
            <a:ext cx="1789839" cy="1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873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4A4675-18C9-4315-851C-98BBD05E0665}"/>
              </a:ext>
            </a:extLst>
          </p:cNvPr>
          <p:cNvSpPr>
            <a:spLocks noGrp="1"/>
          </p:cNvSpPr>
          <p:nvPr>
            <p:ph type="title"/>
          </p:nvPr>
        </p:nvSpPr>
        <p:spPr>
          <a:xfrm>
            <a:off x="7084795" y="804022"/>
            <a:ext cx="2993223" cy="625473"/>
          </a:xfrm>
        </p:spPr>
        <p:txBody>
          <a:bodyPr/>
          <a:lstStyle/>
          <a:p>
            <a:r>
              <a:rPr lang="en-CA" altLang="zh-CN" sz="4400" dirty="0">
                <a:solidFill>
                  <a:srgbClr val="002E72"/>
                </a:solidFill>
                <a:latin typeface="+mn-ea"/>
                <a:ea typeface="+mn-ea"/>
              </a:rPr>
              <a:t>Thank you</a:t>
            </a:r>
            <a:r>
              <a:rPr lang="zh-CN" altLang="en-US" sz="4400" dirty="0">
                <a:solidFill>
                  <a:srgbClr val="002E72"/>
                </a:solidFill>
                <a:latin typeface="+mn-ea"/>
                <a:ea typeface="+mn-ea"/>
              </a:rPr>
              <a:t>！</a:t>
            </a:r>
            <a:endParaRPr lang="en-CA" sz="4400" dirty="0">
              <a:solidFill>
                <a:srgbClr val="002E72"/>
              </a:solidFill>
              <a:latin typeface="+mn-ea"/>
              <a:ea typeface="+mn-ea"/>
            </a:endParaRPr>
          </a:p>
        </p:txBody>
      </p:sp>
      <p:sp>
        <p:nvSpPr>
          <p:cNvPr id="3" name="Slide Number Placeholder 2">
            <a:extLst>
              <a:ext uri="{FF2B5EF4-FFF2-40B4-BE49-F238E27FC236}">
                <a16:creationId xmlns:a16="http://schemas.microsoft.com/office/drawing/2014/main" id="{7CB3C69F-D1D0-436F-B97A-593377E55B8E}"/>
              </a:ext>
            </a:extLst>
          </p:cNvPr>
          <p:cNvSpPr>
            <a:spLocks noGrp="1"/>
          </p:cNvSpPr>
          <p:nvPr>
            <p:ph type="sldNum" sz="quarter" idx="12"/>
          </p:nvPr>
        </p:nvSpPr>
        <p:spPr/>
        <p:txBody>
          <a:bodyPr/>
          <a:lstStyle/>
          <a:p>
            <a:fld id="{9F58998E-2429-314E-B86C-A079AABAA7E0}" type="slidenum">
              <a:rPr lang="en-US" smtClean="0"/>
              <a:pPr/>
              <a:t>46</a:t>
            </a:fld>
            <a:endParaRPr lang="en-CA" dirty="0"/>
          </a:p>
        </p:txBody>
      </p:sp>
      <p:grpSp>
        <p:nvGrpSpPr>
          <p:cNvPr id="33" name="Group 32">
            <a:extLst>
              <a:ext uri="{FF2B5EF4-FFF2-40B4-BE49-F238E27FC236}">
                <a16:creationId xmlns:a16="http://schemas.microsoft.com/office/drawing/2014/main" id="{63F552F6-C2B4-4E58-BC2A-455B9E757F55}"/>
              </a:ext>
            </a:extLst>
          </p:cNvPr>
          <p:cNvGrpSpPr/>
          <p:nvPr/>
        </p:nvGrpSpPr>
        <p:grpSpPr>
          <a:xfrm>
            <a:off x="6835764" y="1656518"/>
            <a:ext cx="2232372" cy="2064140"/>
            <a:chOff x="6554239" y="2007800"/>
            <a:chExt cx="2232372" cy="2064140"/>
          </a:xfrm>
        </p:grpSpPr>
        <p:pic>
          <p:nvPicPr>
            <p:cNvPr id="41" name="Picture 40">
              <a:extLst>
                <a:ext uri="{FF2B5EF4-FFF2-40B4-BE49-F238E27FC236}">
                  <a16:creationId xmlns:a16="http://schemas.microsoft.com/office/drawing/2014/main" id="{AEF2CCE2-FD18-49EF-AE43-268F9F326E35}"/>
                </a:ext>
              </a:extLst>
            </p:cNvPr>
            <p:cNvPicPr>
              <a:picLocks noChangeAspect="1"/>
            </p:cNvPicPr>
            <p:nvPr/>
          </p:nvPicPr>
          <p:blipFill>
            <a:blip r:embed="rId3"/>
            <a:stretch>
              <a:fillRect/>
            </a:stretch>
          </p:blipFill>
          <p:spPr>
            <a:xfrm>
              <a:off x="6825502" y="2517179"/>
              <a:ext cx="1689847" cy="1554761"/>
            </a:xfrm>
            <a:prstGeom prst="rect">
              <a:avLst/>
            </a:prstGeom>
          </p:spPr>
        </p:pic>
        <p:sp>
          <p:nvSpPr>
            <p:cNvPr id="42" name="Rectangle 41">
              <a:extLst>
                <a:ext uri="{FF2B5EF4-FFF2-40B4-BE49-F238E27FC236}">
                  <a16:creationId xmlns:a16="http://schemas.microsoft.com/office/drawing/2014/main" id="{26EDF99F-09A6-4797-8B2E-2B8CB1EBFB7B}"/>
                </a:ext>
              </a:extLst>
            </p:cNvPr>
            <p:cNvSpPr/>
            <p:nvPr/>
          </p:nvSpPr>
          <p:spPr>
            <a:xfrm>
              <a:off x="6554239" y="2007800"/>
              <a:ext cx="2232372" cy="523220"/>
            </a:xfrm>
            <a:prstGeom prst="rect">
              <a:avLst/>
            </a:prstGeom>
            <a:ln w="9525">
              <a:solidFill>
                <a:schemeClr val="tx1"/>
              </a:solidFill>
            </a:ln>
          </p:spPr>
          <p:txBody>
            <a:bodyPr wrap="square">
              <a:spAutoFit/>
            </a:bodyPr>
            <a:lstStyle/>
            <a:p>
              <a:r>
                <a:rPr lang="en-CA" sz="1400" i="1" dirty="0">
                  <a:latin typeface="Times New Roman" panose="02020603050405020304" pitchFamily="18" charset="0"/>
                  <a:cs typeface="Times New Roman" panose="02020603050405020304" pitchFamily="18" charset="0"/>
                </a:rPr>
                <a:t>There is a desk with two monitors. The desk is messy.</a:t>
              </a:r>
            </a:p>
          </p:txBody>
        </p:sp>
      </p:grpSp>
      <p:grpSp>
        <p:nvGrpSpPr>
          <p:cNvPr id="6" name="Group 5">
            <a:extLst>
              <a:ext uri="{FF2B5EF4-FFF2-40B4-BE49-F238E27FC236}">
                <a16:creationId xmlns:a16="http://schemas.microsoft.com/office/drawing/2014/main" id="{DC75CCCC-D70E-49D0-A7DA-6172811568C5}"/>
              </a:ext>
            </a:extLst>
          </p:cNvPr>
          <p:cNvGrpSpPr/>
          <p:nvPr/>
        </p:nvGrpSpPr>
        <p:grpSpPr>
          <a:xfrm>
            <a:off x="9382530" y="1677628"/>
            <a:ext cx="2124388" cy="1827541"/>
            <a:chOff x="1439326" y="4652254"/>
            <a:chExt cx="2124388" cy="1827541"/>
          </a:xfrm>
        </p:grpSpPr>
        <p:grpSp>
          <p:nvGrpSpPr>
            <p:cNvPr id="43" name="Group 42">
              <a:extLst>
                <a:ext uri="{FF2B5EF4-FFF2-40B4-BE49-F238E27FC236}">
                  <a16:creationId xmlns:a16="http://schemas.microsoft.com/office/drawing/2014/main" id="{C32A64EB-6A47-46F5-9ACD-FD973B37B685}"/>
                </a:ext>
              </a:extLst>
            </p:cNvPr>
            <p:cNvGrpSpPr/>
            <p:nvPr/>
          </p:nvGrpSpPr>
          <p:grpSpPr>
            <a:xfrm>
              <a:off x="1493653" y="4652254"/>
              <a:ext cx="2070061" cy="1554762"/>
              <a:chOff x="5601647" y="4502774"/>
              <a:chExt cx="2510818" cy="1885801"/>
            </a:xfrm>
          </p:grpSpPr>
          <p:pic>
            <p:nvPicPr>
              <p:cNvPr id="44" name="Picture 43">
                <a:extLst>
                  <a:ext uri="{FF2B5EF4-FFF2-40B4-BE49-F238E27FC236}">
                    <a16:creationId xmlns:a16="http://schemas.microsoft.com/office/drawing/2014/main" id="{61964836-4E49-4CB1-8D17-4AA53F9EAB02}"/>
                  </a:ext>
                </a:extLst>
              </p:cNvPr>
              <p:cNvPicPr>
                <a:picLocks noChangeAspect="1"/>
              </p:cNvPicPr>
              <p:nvPr/>
            </p:nvPicPr>
            <p:blipFill rotWithShape="1">
              <a:blip r:embed="rId4"/>
              <a:srcRect b="16615"/>
              <a:stretch/>
            </p:blipFill>
            <p:spPr>
              <a:xfrm>
                <a:off x="5601647" y="4605056"/>
                <a:ext cx="1215798" cy="1741069"/>
              </a:xfrm>
              <a:prstGeom prst="rect">
                <a:avLst/>
              </a:prstGeom>
            </p:spPr>
          </p:pic>
          <p:pic>
            <p:nvPicPr>
              <p:cNvPr id="45" name="Picture 44">
                <a:extLst>
                  <a:ext uri="{FF2B5EF4-FFF2-40B4-BE49-F238E27FC236}">
                    <a16:creationId xmlns:a16="http://schemas.microsoft.com/office/drawing/2014/main" id="{DBD531A5-2C9B-460F-973E-BE5C0F3AEB6E}"/>
                  </a:ext>
                </a:extLst>
              </p:cNvPr>
              <p:cNvPicPr>
                <a:picLocks noChangeAspect="1"/>
              </p:cNvPicPr>
              <p:nvPr/>
            </p:nvPicPr>
            <p:blipFill rotWithShape="1">
              <a:blip r:embed="rId5"/>
              <a:srcRect b="12694"/>
              <a:stretch/>
            </p:blipFill>
            <p:spPr>
              <a:xfrm>
                <a:off x="6998314" y="4502774"/>
                <a:ext cx="1114151" cy="1885801"/>
              </a:xfrm>
              <a:prstGeom prst="rect">
                <a:avLst/>
              </a:prstGeom>
            </p:spPr>
          </p:pic>
        </p:grpSp>
        <p:sp>
          <p:nvSpPr>
            <p:cNvPr id="46" name="TextBox 45">
              <a:extLst>
                <a:ext uri="{FF2B5EF4-FFF2-40B4-BE49-F238E27FC236}">
                  <a16:creationId xmlns:a16="http://schemas.microsoft.com/office/drawing/2014/main" id="{CC88D202-8E63-4256-852E-7839ABB968F4}"/>
                </a:ext>
              </a:extLst>
            </p:cNvPr>
            <p:cNvSpPr txBox="1"/>
            <p:nvPr/>
          </p:nvSpPr>
          <p:spPr>
            <a:xfrm>
              <a:off x="1439326" y="6172018"/>
              <a:ext cx="1056700" cy="307777"/>
            </a:xfrm>
            <a:prstGeom prst="rect">
              <a:avLst/>
            </a:prstGeom>
            <a:noFill/>
          </p:spPr>
          <p:txBody>
            <a:bodyPr wrap="none" rtlCol="0">
              <a:spAutoFit/>
            </a:bodyPr>
            <a:lstStyle/>
            <a:p>
              <a:r>
                <a:rPr lang="en-CA" sz="1400" dirty="0">
                  <a:latin typeface="Times New Roman" panose="02020603050405020304" pitchFamily="18" charset="0"/>
                  <a:cs typeface="Times New Roman" panose="02020603050405020304" pitchFamily="18" charset="0"/>
                </a:rPr>
                <a:t>Input Image</a:t>
              </a:r>
            </a:p>
          </p:txBody>
        </p:sp>
        <p:sp>
          <p:nvSpPr>
            <p:cNvPr id="47" name="TextBox 46">
              <a:extLst>
                <a:ext uri="{FF2B5EF4-FFF2-40B4-BE49-F238E27FC236}">
                  <a16:creationId xmlns:a16="http://schemas.microsoft.com/office/drawing/2014/main" id="{18316AA8-0A9D-4EDA-B386-568A686662C6}"/>
                </a:ext>
              </a:extLst>
            </p:cNvPr>
            <p:cNvSpPr txBox="1"/>
            <p:nvPr/>
          </p:nvSpPr>
          <p:spPr>
            <a:xfrm>
              <a:off x="2748842" y="6172018"/>
              <a:ext cx="683200" cy="307777"/>
            </a:xfrm>
            <a:prstGeom prst="rect">
              <a:avLst/>
            </a:prstGeom>
            <a:noFill/>
          </p:spPr>
          <p:txBody>
            <a:bodyPr wrap="none" rtlCol="0">
              <a:spAutoFit/>
            </a:bodyPr>
            <a:lstStyle/>
            <a:p>
              <a:r>
                <a:rPr lang="en-CA" sz="1400" dirty="0">
                  <a:latin typeface="Times New Roman" panose="02020603050405020304" pitchFamily="18" charset="0"/>
                  <a:cs typeface="Times New Roman" panose="02020603050405020304" pitchFamily="18" charset="0"/>
                </a:rPr>
                <a:t>Output</a:t>
              </a:r>
            </a:p>
          </p:txBody>
        </p:sp>
      </p:grpSp>
      <p:grpSp>
        <p:nvGrpSpPr>
          <p:cNvPr id="26" name="Group 25">
            <a:extLst>
              <a:ext uri="{FF2B5EF4-FFF2-40B4-BE49-F238E27FC236}">
                <a16:creationId xmlns:a16="http://schemas.microsoft.com/office/drawing/2014/main" id="{74775F6C-8B35-47EE-887B-E7686EF47CCF}"/>
              </a:ext>
            </a:extLst>
          </p:cNvPr>
          <p:cNvGrpSpPr/>
          <p:nvPr/>
        </p:nvGrpSpPr>
        <p:grpSpPr>
          <a:xfrm>
            <a:off x="6691268" y="4230037"/>
            <a:ext cx="5293252" cy="1554762"/>
            <a:chOff x="2593483" y="4585369"/>
            <a:chExt cx="7089461" cy="2082354"/>
          </a:xfrm>
        </p:grpSpPr>
        <p:sp>
          <p:nvSpPr>
            <p:cNvPr id="27" name="Rectangle: Rounded Corners 26">
              <a:extLst>
                <a:ext uri="{FF2B5EF4-FFF2-40B4-BE49-F238E27FC236}">
                  <a16:creationId xmlns:a16="http://schemas.microsoft.com/office/drawing/2014/main" id="{87814B47-629D-4174-BB08-E3334B26945A}"/>
                </a:ext>
              </a:extLst>
            </p:cNvPr>
            <p:cNvSpPr/>
            <p:nvPr/>
          </p:nvSpPr>
          <p:spPr>
            <a:xfrm>
              <a:off x="2593483" y="458536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形状分析</a:t>
              </a:r>
              <a:endParaRPr lang="en-CA" sz="1400" b="1" dirty="0">
                <a:solidFill>
                  <a:schemeClr val="tx1"/>
                </a:solidFill>
                <a:latin typeface="+mn-ea"/>
              </a:endParaRPr>
            </a:p>
          </p:txBody>
        </p:sp>
        <p:sp>
          <p:nvSpPr>
            <p:cNvPr id="28" name="Rectangle: Rounded Corners 27">
              <a:extLst>
                <a:ext uri="{FF2B5EF4-FFF2-40B4-BE49-F238E27FC236}">
                  <a16:creationId xmlns:a16="http://schemas.microsoft.com/office/drawing/2014/main" id="{5CE35B44-DB15-4983-9BA3-86D40617E986}"/>
                </a:ext>
              </a:extLst>
            </p:cNvPr>
            <p:cNvSpPr/>
            <p:nvPr/>
          </p:nvSpPr>
          <p:spPr>
            <a:xfrm>
              <a:off x="8283580" y="530828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三维视觉</a:t>
              </a:r>
              <a:endParaRPr lang="en-CA" sz="1400" b="1" dirty="0">
                <a:solidFill>
                  <a:schemeClr val="tx1"/>
                </a:solidFill>
                <a:latin typeface="+mn-ea"/>
              </a:endParaRPr>
            </a:p>
          </p:txBody>
        </p:sp>
        <p:sp>
          <p:nvSpPr>
            <p:cNvPr id="29" name="Rectangle: Rounded Corners 28">
              <a:extLst>
                <a:ext uri="{FF2B5EF4-FFF2-40B4-BE49-F238E27FC236}">
                  <a16:creationId xmlns:a16="http://schemas.microsoft.com/office/drawing/2014/main" id="{B5D6695A-131C-47D0-9067-B682C9C5A7E4}"/>
                </a:ext>
              </a:extLst>
            </p:cNvPr>
            <p:cNvSpPr/>
            <p:nvPr/>
          </p:nvSpPr>
          <p:spPr>
            <a:xfrm>
              <a:off x="7534928" y="6031550"/>
              <a:ext cx="1384225" cy="634228"/>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自然语言</a:t>
              </a:r>
              <a:br>
                <a:rPr lang="en-CA" altLang="zh-CN" sz="1400" b="1" dirty="0">
                  <a:solidFill>
                    <a:schemeClr val="tx1"/>
                  </a:solidFill>
                  <a:latin typeface="+mn-ea"/>
                </a:rPr>
              </a:br>
              <a:r>
                <a:rPr lang="zh-CN" altLang="en-US" sz="1400" b="1" dirty="0">
                  <a:solidFill>
                    <a:schemeClr val="tx1"/>
                  </a:solidFill>
                  <a:latin typeface="+mn-ea"/>
                </a:rPr>
                <a:t>处理</a:t>
              </a:r>
              <a:endParaRPr lang="en-CA" sz="1400" b="1" dirty="0">
                <a:solidFill>
                  <a:schemeClr val="tx1"/>
                </a:solidFill>
                <a:latin typeface="+mn-ea"/>
              </a:endParaRPr>
            </a:p>
          </p:txBody>
        </p:sp>
        <p:sp>
          <p:nvSpPr>
            <p:cNvPr id="30" name="Rectangle: Rounded Corners 29">
              <a:extLst>
                <a:ext uri="{FF2B5EF4-FFF2-40B4-BE49-F238E27FC236}">
                  <a16:creationId xmlns:a16="http://schemas.microsoft.com/office/drawing/2014/main" id="{1DF429CE-D1B0-458F-8226-F8C01B40625D}"/>
                </a:ext>
              </a:extLst>
            </p:cNvPr>
            <p:cNvSpPr/>
            <p:nvPr/>
          </p:nvSpPr>
          <p:spPr>
            <a:xfrm>
              <a:off x="8298719" y="458536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场景理解</a:t>
              </a:r>
              <a:endParaRPr lang="en-CA" sz="1400" b="1" dirty="0">
                <a:solidFill>
                  <a:schemeClr val="tx1"/>
                </a:solidFill>
                <a:latin typeface="+mn-ea"/>
              </a:endParaRPr>
            </a:p>
          </p:txBody>
        </p:sp>
        <p:sp>
          <p:nvSpPr>
            <p:cNvPr id="34" name="Oval 33">
              <a:extLst>
                <a:ext uri="{FF2B5EF4-FFF2-40B4-BE49-F238E27FC236}">
                  <a16:creationId xmlns:a16="http://schemas.microsoft.com/office/drawing/2014/main" id="{D78AEBBC-7801-4779-8D69-8CBF94F6B93E}"/>
                </a:ext>
              </a:extLst>
            </p:cNvPr>
            <p:cNvSpPr/>
            <p:nvPr/>
          </p:nvSpPr>
          <p:spPr>
            <a:xfrm>
              <a:off x="5125021" y="5686256"/>
              <a:ext cx="2035056" cy="899748"/>
            </a:xfrm>
            <a:prstGeom prst="ellipse">
              <a:avLst/>
            </a:prstGeom>
            <a:solidFill>
              <a:schemeClr val="accent6">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mn-ea"/>
                </a:rPr>
                <a:t>机器学习</a:t>
              </a:r>
              <a:endParaRPr lang="en-CA" sz="1600" b="1" dirty="0">
                <a:solidFill>
                  <a:schemeClr val="tx1"/>
                </a:solidFill>
                <a:latin typeface="+mn-ea"/>
              </a:endParaRPr>
            </a:p>
          </p:txBody>
        </p:sp>
        <p:sp>
          <p:nvSpPr>
            <p:cNvPr id="35" name="Rectangle: Rounded Corners 34">
              <a:extLst>
                <a:ext uri="{FF2B5EF4-FFF2-40B4-BE49-F238E27FC236}">
                  <a16:creationId xmlns:a16="http://schemas.microsoft.com/office/drawing/2014/main" id="{0276625A-3B5D-4496-961F-249FBCCE36C2}"/>
                </a:ext>
              </a:extLst>
            </p:cNvPr>
            <p:cNvSpPr/>
            <p:nvPr/>
          </p:nvSpPr>
          <p:spPr>
            <a:xfrm>
              <a:off x="3365945" y="6033494"/>
              <a:ext cx="1384225" cy="634229"/>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结构化</a:t>
              </a:r>
              <a:br>
                <a:rPr lang="en-CA" altLang="zh-CN" sz="1400" b="1" dirty="0">
                  <a:solidFill>
                    <a:schemeClr val="tx1"/>
                  </a:solidFill>
                  <a:latin typeface="+mn-ea"/>
                </a:rPr>
              </a:br>
              <a:r>
                <a:rPr lang="zh-CN" altLang="en-US" sz="1400" b="1" dirty="0">
                  <a:solidFill>
                    <a:schemeClr val="tx1"/>
                  </a:solidFill>
                  <a:latin typeface="+mn-ea"/>
                </a:rPr>
                <a:t>建模</a:t>
              </a:r>
              <a:endParaRPr lang="en-CA" sz="1400" b="1" dirty="0">
                <a:solidFill>
                  <a:schemeClr val="tx1"/>
                </a:solidFill>
                <a:latin typeface="+mn-ea"/>
              </a:endParaRPr>
            </a:p>
          </p:txBody>
        </p:sp>
        <p:sp>
          <p:nvSpPr>
            <p:cNvPr id="36" name="Rectangle: Rounded Corners 35">
              <a:extLst>
                <a:ext uri="{FF2B5EF4-FFF2-40B4-BE49-F238E27FC236}">
                  <a16:creationId xmlns:a16="http://schemas.microsoft.com/office/drawing/2014/main" id="{8A222E1E-F933-4DC7-8892-201DCFD0EEC5}"/>
                </a:ext>
              </a:extLst>
            </p:cNvPr>
            <p:cNvSpPr/>
            <p:nvPr/>
          </p:nvSpPr>
          <p:spPr>
            <a:xfrm>
              <a:off x="2593483" y="5308289"/>
              <a:ext cx="1384225" cy="5400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n-ea"/>
                </a:rPr>
                <a:t>动作建模</a:t>
              </a:r>
              <a:endParaRPr lang="en-CA" sz="1400" b="1" dirty="0">
                <a:solidFill>
                  <a:schemeClr val="tx1"/>
                </a:solidFill>
                <a:latin typeface="+mn-ea"/>
              </a:endParaRPr>
            </a:p>
          </p:txBody>
        </p:sp>
        <p:sp>
          <p:nvSpPr>
            <p:cNvPr id="37" name="Oval 36">
              <a:extLst>
                <a:ext uri="{FF2B5EF4-FFF2-40B4-BE49-F238E27FC236}">
                  <a16:creationId xmlns:a16="http://schemas.microsoft.com/office/drawing/2014/main" id="{A08E4064-8B09-439D-A8E1-A3CF5A81A60F}"/>
                </a:ext>
              </a:extLst>
            </p:cNvPr>
            <p:cNvSpPr/>
            <p:nvPr/>
          </p:nvSpPr>
          <p:spPr>
            <a:xfrm>
              <a:off x="4216093" y="4728006"/>
              <a:ext cx="2154968" cy="1292981"/>
            </a:xfrm>
            <a:prstGeom prst="ellipse">
              <a:avLst/>
            </a:prstGeom>
            <a:solidFill>
              <a:srgbClr val="0070C0">
                <a:alpha val="50196"/>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b="1" dirty="0"/>
                <a:t>计算机</a:t>
              </a:r>
              <a:br>
                <a:rPr lang="en-CA" altLang="zh-CN" b="1" dirty="0"/>
              </a:br>
              <a:r>
                <a:rPr lang="zh-CN" altLang="en-US" b="1" dirty="0"/>
                <a:t>图形学</a:t>
              </a:r>
              <a:endParaRPr lang="en-CA" b="1" dirty="0"/>
            </a:p>
          </p:txBody>
        </p:sp>
        <p:sp>
          <p:nvSpPr>
            <p:cNvPr id="38" name="Oval 37">
              <a:extLst>
                <a:ext uri="{FF2B5EF4-FFF2-40B4-BE49-F238E27FC236}">
                  <a16:creationId xmlns:a16="http://schemas.microsoft.com/office/drawing/2014/main" id="{AB3BE064-3CBB-4EC5-A901-71BC6DAAC97E}"/>
                </a:ext>
              </a:extLst>
            </p:cNvPr>
            <p:cNvSpPr/>
            <p:nvPr/>
          </p:nvSpPr>
          <p:spPr>
            <a:xfrm>
              <a:off x="5932717" y="4727878"/>
              <a:ext cx="2154968" cy="1292981"/>
            </a:xfrm>
            <a:prstGeom prst="ellipse">
              <a:avLst/>
            </a:prstGeom>
            <a:solidFill>
              <a:srgbClr val="0070C0">
                <a:alpha val="50196"/>
              </a:srgb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b="1" dirty="0"/>
                <a:t>计算机</a:t>
              </a:r>
              <a:br>
                <a:rPr lang="en-CA" altLang="zh-CN" b="1" dirty="0"/>
              </a:br>
              <a:r>
                <a:rPr lang="zh-CN" altLang="en-US" b="1" dirty="0"/>
                <a:t>视觉</a:t>
              </a:r>
              <a:endParaRPr lang="en-CA" b="1" dirty="0"/>
            </a:p>
          </p:txBody>
        </p:sp>
      </p:grpSp>
      <p:sp>
        <p:nvSpPr>
          <p:cNvPr id="39" name="Content Placeholder 2">
            <a:extLst>
              <a:ext uri="{FF2B5EF4-FFF2-40B4-BE49-F238E27FC236}">
                <a16:creationId xmlns:a16="http://schemas.microsoft.com/office/drawing/2014/main" id="{7683170D-F948-4A39-B07A-C41F7BE0FBF4}"/>
              </a:ext>
            </a:extLst>
          </p:cNvPr>
          <p:cNvSpPr txBox="1">
            <a:spLocks/>
          </p:cNvSpPr>
          <p:nvPr/>
        </p:nvSpPr>
        <p:spPr>
          <a:xfrm>
            <a:off x="331943" y="1308537"/>
            <a:ext cx="5863838" cy="541293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mn-lt"/>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等线"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等线"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等线"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如果各位同学对以上的研究方向感兴趣，并有志于从事前沿科研，欢迎联系我</a:t>
            </a:r>
            <a:endParaRPr lang="en-CA" altLang="zh-CN" dirty="0"/>
          </a:p>
          <a:p>
            <a:r>
              <a:rPr lang="zh-CN" altLang="en-US" dirty="0"/>
              <a:t>几点说明</a:t>
            </a:r>
            <a:r>
              <a:rPr lang="en-US" altLang="zh-CN" dirty="0"/>
              <a:t> </a:t>
            </a:r>
          </a:p>
          <a:p>
            <a:pPr lvl="1"/>
            <a:r>
              <a:rPr lang="zh-CN" altLang="en-US" b="1" dirty="0"/>
              <a:t>学术目标：</a:t>
            </a:r>
            <a:r>
              <a:rPr lang="zh-CN" altLang="en-US" dirty="0"/>
              <a:t>高标准，以</a:t>
            </a:r>
            <a:r>
              <a:rPr lang="en-CA" altLang="zh-CN" dirty="0"/>
              <a:t>top paper</a:t>
            </a:r>
            <a:r>
              <a:rPr lang="zh-CN" altLang="en-US" dirty="0"/>
              <a:t>为目标</a:t>
            </a:r>
            <a:r>
              <a:rPr lang="zh-CN" altLang="en-CA" dirty="0"/>
              <a:t>，</a:t>
            </a:r>
            <a:r>
              <a:rPr lang="zh-CN" altLang="en-US" dirty="0"/>
              <a:t>以国际领先学校和公司团队为对手，</a:t>
            </a:r>
            <a:r>
              <a:rPr lang="zh-CN" altLang="en-US" b="1" dirty="0">
                <a:solidFill>
                  <a:srgbClr val="C03129"/>
                </a:solidFill>
              </a:rPr>
              <a:t>竞争会比较激烈，节奏快，压力会比较大</a:t>
            </a:r>
            <a:r>
              <a:rPr lang="zh-CN" altLang="en-US" dirty="0"/>
              <a:t>，不过回报也大 （无论是走学术道路或者是去大厂找工作）</a:t>
            </a:r>
            <a:endParaRPr lang="en-CA" altLang="zh-CN" dirty="0"/>
          </a:p>
          <a:p>
            <a:pPr lvl="1"/>
            <a:r>
              <a:rPr lang="zh-CN" altLang="en-US" b="1" dirty="0"/>
              <a:t>学术态度</a:t>
            </a:r>
            <a:r>
              <a:rPr lang="zh-CN" altLang="en-CA" b="1" dirty="0"/>
              <a:t>：</a:t>
            </a:r>
            <a:r>
              <a:rPr lang="en-CA" altLang="zh-CN" dirty="0"/>
              <a:t>Self-motivated</a:t>
            </a:r>
            <a:r>
              <a:rPr lang="zh-CN" altLang="en-CA" dirty="0"/>
              <a:t>，</a:t>
            </a:r>
            <a:r>
              <a:rPr lang="zh-CN" altLang="en-US" dirty="0"/>
              <a:t>自我主动性强</a:t>
            </a:r>
            <a:endParaRPr lang="en-CA" altLang="zh-CN" dirty="0"/>
          </a:p>
          <a:p>
            <a:pPr lvl="2"/>
            <a:r>
              <a:rPr lang="zh-CN" altLang="en-US" dirty="0"/>
              <a:t>主动学习，自觉，有紧迫感，不荒废时间</a:t>
            </a:r>
            <a:endParaRPr lang="en-CA" altLang="zh-CN" dirty="0"/>
          </a:p>
          <a:p>
            <a:pPr lvl="2"/>
            <a:r>
              <a:rPr lang="en-US" altLang="zh-CN" dirty="0"/>
              <a:t> </a:t>
            </a:r>
            <a:r>
              <a:rPr lang="en-CA" altLang="zh-CN" dirty="0"/>
              <a:t>Responsible</a:t>
            </a:r>
            <a:r>
              <a:rPr lang="zh-CN" altLang="en-CA" dirty="0"/>
              <a:t>，</a:t>
            </a:r>
            <a:r>
              <a:rPr lang="zh-CN" altLang="en-US" dirty="0"/>
              <a:t>自我严格要求，严谨 </a:t>
            </a:r>
            <a:endParaRPr lang="en-CA" altLang="zh-CN" dirty="0"/>
          </a:p>
          <a:p>
            <a:pPr lvl="1"/>
            <a:r>
              <a:rPr lang="zh-CN" altLang="en-US" b="1" dirty="0"/>
              <a:t>自学能力和科研能力</a:t>
            </a:r>
            <a:endParaRPr lang="en-CA" altLang="zh-CN" b="1" dirty="0"/>
          </a:p>
          <a:p>
            <a:pPr lvl="2"/>
            <a:r>
              <a:rPr lang="zh-CN" altLang="en-US" dirty="0"/>
              <a:t>专业知识、数学和编程能力缺一不可</a:t>
            </a:r>
            <a:endParaRPr lang="en-CA" altLang="zh-CN" dirty="0"/>
          </a:p>
          <a:p>
            <a:pPr lvl="2"/>
            <a:r>
              <a:rPr lang="zh-CN" altLang="en-US" dirty="0"/>
              <a:t>可能使用到多学科知识，要有较强和快速的自学能力</a:t>
            </a:r>
            <a:endParaRPr lang="en-CA" altLang="zh-CN" dirty="0"/>
          </a:p>
          <a:p>
            <a:pPr lvl="2"/>
            <a:r>
              <a:rPr lang="zh-CN" altLang="en-US" dirty="0"/>
              <a:t>具有创新性，思维活跃</a:t>
            </a:r>
            <a:endParaRPr lang="en-CA" altLang="zh-CN" dirty="0"/>
          </a:p>
          <a:p>
            <a:pPr lvl="1"/>
            <a:r>
              <a:rPr lang="zh-CN" altLang="en-US" b="1" dirty="0"/>
              <a:t>英语能力：</a:t>
            </a:r>
            <a:endParaRPr lang="en-CA" altLang="zh-CN" b="1" dirty="0"/>
          </a:p>
          <a:p>
            <a:pPr lvl="2"/>
            <a:r>
              <a:rPr lang="zh-CN" altLang="en-US" dirty="0"/>
              <a:t>会直接参与国际化学术合作</a:t>
            </a:r>
            <a:endParaRPr lang="en-CA" altLang="zh-CN" dirty="0"/>
          </a:p>
          <a:p>
            <a:pPr lvl="2"/>
            <a:r>
              <a:rPr lang="zh-CN" altLang="en-US" dirty="0"/>
              <a:t>未来在公司中也非常重要</a:t>
            </a:r>
            <a:endParaRPr lang="en-CA" altLang="zh-CN" dirty="0"/>
          </a:p>
          <a:p>
            <a:endParaRPr lang="en-CA" dirty="0">
              <a:solidFill>
                <a:srgbClr val="C03129"/>
              </a:solidFill>
            </a:endParaRPr>
          </a:p>
        </p:txBody>
      </p:sp>
    </p:spTree>
    <p:extLst>
      <p:ext uri="{BB962C8B-B14F-4D97-AF65-F5344CB8AC3E}">
        <p14:creationId xmlns:p14="http://schemas.microsoft.com/office/powerpoint/2010/main" val="1999687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88DF-706B-41A4-9441-C7FCDA90D0CD}"/>
              </a:ext>
            </a:extLst>
          </p:cNvPr>
          <p:cNvSpPr>
            <a:spLocks noGrp="1"/>
          </p:cNvSpPr>
          <p:nvPr>
            <p:ph type="title"/>
          </p:nvPr>
        </p:nvSpPr>
        <p:spPr/>
        <p:txBody>
          <a:bodyPr/>
          <a:lstStyle/>
          <a:p>
            <a:r>
              <a:rPr lang="zh-CN" altLang="en-US" dirty="0"/>
              <a:t>三维内容及其主要表示方式</a:t>
            </a:r>
            <a:endParaRPr lang="en-CA" dirty="0"/>
          </a:p>
        </p:txBody>
      </p:sp>
      <p:sp>
        <p:nvSpPr>
          <p:cNvPr id="4" name="Slide Number Placeholder 3">
            <a:extLst>
              <a:ext uri="{FF2B5EF4-FFF2-40B4-BE49-F238E27FC236}">
                <a16:creationId xmlns:a16="http://schemas.microsoft.com/office/drawing/2014/main" id="{DFC9F03B-C6B9-4288-8FD0-023C9D86E896}"/>
              </a:ext>
            </a:extLst>
          </p:cNvPr>
          <p:cNvSpPr>
            <a:spLocks noGrp="1"/>
          </p:cNvSpPr>
          <p:nvPr>
            <p:ph type="sldNum" sz="quarter" idx="12"/>
          </p:nvPr>
        </p:nvSpPr>
        <p:spPr/>
        <p:txBody>
          <a:bodyPr/>
          <a:lstStyle/>
          <a:p>
            <a:fld id="{9F58998E-2429-314E-B86C-A079AABAA7E0}" type="slidenum">
              <a:rPr lang="en-US" smtClean="0"/>
              <a:pPr/>
              <a:t>5</a:t>
            </a:fld>
            <a:endParaRPr lang="en-CA" dirty="0"/>
          </a:p>
        </p:txBody>
      </p:sp>
      <p:pic>
        <p:nvPicPr>
          <p:cNvPr id="5" name="Content Placeholder 5" descr="A picture containing text, person, standing, posing&#10;&#10;Description automatically generated">
            <a:extLst>
              <a:ext uri="{FF2B5EF4-FFF2-40B4-BE49-F238E27FC236}">
                <a16:creationId xmlns:a16="http://schemas.microsoft.com/office/drawing/2014/main" id="{A977439B-C302-4877-895A-BC581D16C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07186" y="1267616"/>
            <a:ext cx="2402575" cy="2404077"/>
          </a:xfrm>
          <a:prstGeom prst="rect">
            <a:avLst/>
          </a:prstGeom>
        </p:spPr>
      </p:pic>
      <p:pic>
        <p:nvPicPr>
          <p:cNvPr id="6" name="Picture 2" descr="Minecraft - PS4 Games | PlayStation">
            <a:extLst>
              <a:ext uri="{FF2B5EF4-FFF2-40B4-BE49-F238E27FC236}">
                <a16:creationId xmlns:a16="http://schemas.microsoft.com/office/drawing/2014/main" id="{765356EC-0825-4B1D-ABDD-7F3D7566D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8284" y="3766175"/>
            <a:ext cx="2774995" cy="27749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ultibeam Lidar for Mobile Mapping Systems | GIM International">
            <a:extLst>
              <a:ext uri="{FF2B5EF4-FFF2-40B4-BE49-F238E27FC236}">
                <a16:creationId xmlns:a16="http://schemas.microsoft.com/office/drawing/2014/main" id="{B2D89C7A-AC07-41E5-BB07-BBEEF335DA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888" y="3921751"/>
            <a:ext cx="3816827" cy="21494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8E55175-9C66-4A9A-A72E-18E23533ACBA}"/>
              </a:ext>
            </a:extLst>
          </p:cNvPr>
          <p:cNvPicPr>
            <a:picLocks noChangeAspect="1"/>
          </p:cNvPicPr>
          <p:nvPr/>
        </p:nvPicPr>
        <p:blipFill>
          <a:blip r:embed="rId6"/>
          <a:stretch>
            <a:fillRect/>
          </a:stretch>
        </p:blipFill>
        <p:spPr>
          <a:xfrm>
            <a:off x="6328272" y="1267616"/>
            <a:ext cx="4361724" cy="2186904"/>
          </a:xfrm>
          <a:prstGeom prst="rect">
            <a:avLst/>
          </a:prstGeom>
        </p:spPr>
      </p:pic>
      <p:sp>
        <p:nvSpPr>
          <p:cNvPr id="9" name="TextBox 8">
            <a:extLst>
              <a:ext uri="{FF2B5EF4-FFF2-40B4-BE49-F238E27FC236}">
                <a16:creationId xmlns:a16="http://schemas.microsoft.com/office/drawing/2014/main" id="{C8D0FE39-C409-4092-8826-654E0A3C0236}"/>
              </a:ext>
            </a:extLst>
          </p:cNvPr>
          <p:cNvSpPr txBox="1"/>
          <p:nvPr/>
        </p:nvSpPr>
        <p:spPr>
          <a:xfrm>
            <a:off x="1426087" y="2113194"/>
            <a:ext cx="939681" cy="707886"/>
          </a:xfrm>
          <a:prstGeom prst="rect">
            <a:avLst/>
          </a:prstGeom>
          <a:noFill/>
        </p:spPr>
        <p:txBody>
          <a:bodyPr wrap="none" rtlCol="0">
            <a:spAutoFit/>
          </a:bodyPr>
          <a:lstStyle/>
          <a:p>
            <a:pPr algn="ctr"/>
            <a:r>
              <a:rPr lang="zh-CN" altLang="en-US" sz="2000" b="1" dirty="0"/>
              <a:t>网格</a:t>
            </a:r>
            <a:endParaRPr lang="en-CA" altLang="zh-CN" sz="2000" b="1" dirty="0"/>
          </a:p>
          <a:p>
            <a:pPr algn="ctr"/>
            <a:r>
              <a:rPr lang="en-CA" sz="2000" b="1" dirty="0"/>
              <a:t>(Mesh)</a:t>
            </a:r>
          </a:p>
        </p:txBody>
      </p:sp>
      <p:sp>
        <p:nvSpPr>
          <p:cNvPr id="10" name="TextBox 9">
            <a:extLst>
              <a:ext uri="{FF2B5EF4-FFF2-40B4-BE49-F238E27FC236}">
                <a16:creationId xmlns:a16="http://schemas.microsoft.com/office/drawing/2014/main" id="{73BBE440-8379-4562-87C0-A7984C1778FA}"/>
              </a:ext>
            </a:extLst>
          </p:cNvPr>
          <p:cNvSpPr txBox="1"/>
          <p:nvPr/>
        </p:nvSpPr>
        <p:spPr>
          <a:xfrm>
            <a:off x="3441823" y="6065103"/>
            <a:ext cx="1571200" cy="707886"/>
          </a:xfrm>
          <a:prstGeom prst="rect">
            <a:avLst/>
          </a:prstGeom>
          <a:noFill/>
        </p:spPr>
        <p:txBody>
          <a:bodyPr wrap="none" rtlCol="0">
            <a:spAutoFit/>
          </a:bodyPr>
          <a:lstStyle/>
          <a:p>
            <a:pPr algn="ctr"/>
            <a:r>
              <a:rPr lang="zh-CN" altLang="en-US" sz="2000" b="1" dirty="0"/>
              <a:t>点云</a:t>
            </a:r>
            <a:endParaRPr lang="en-CA" altLang="zh-CN" sz="2000" b="1" dirty="0"/>
          </a:p>
          <a:p>
            <a:pPr algn="ctr"/>
            <a:r>
              <a:rPr lang="en-CA" sz="2000" b="1" dirty="0"/>
              <a:t>(Point Cloud)</a:t>
            </a:r>
          </a:p>
        </p:txBody>
      </p:sp>
      <p:sp>
        <p:nvSpPr>
          <p:cNvPr id="11" name="TextBox 10">
            <a:extLst>
              <a:ext uri="{FF2B5EF4-FFF2-40B4-BE49-F238E27FC236}">
                <a16:creationId xmlns:a16="http://schemas.microsoft.com/office/drawing/2014/main" id="{21821B06-CADD-49E3-9559-F0800C55A19A}"/>
              </a:ext>
            </a:extLst>
          </p:cNvPr>
          <p:cNvSpPr txBox="1"/>
          <p:nvPr/>
        </p:nvSpPr>
        <p:spPr>
          <a:xfrm>
            <a:off x="9936395" y="4768951"/>
            <a:ext cx="922880" cy="707886"/>
          </a:xfrm>
          <a:prstGeom prst="rect">
            <a:avLst/>
          </a:prstGeom>
          <a:noFill/>
        </p:spPr>
        <p:txBody>
          <a:bodyPr wrap="none" rtlCol="0">
            <a:spAutoFit/>
          </a:bodyPr>
          <a:lstStyle/>
          <a:p>
            <a:pPr algn="ctr"/>
            <a:r>
              <a:rPr lang="zh-CN" altLang="en-US" sz="2000" b="1" dirty="0"/>
              <a:t>体素</a:t>
            </a:r>
            <a:endParaRPr lang="en-CA" altLang="zh-CN" sz="2000" b="1" dirty="0"/>
          </a:p>
          <a:p>
            <a:pPr algn="ctr"/>
            <a:r>
              <a:rPr lang="en-CA" sz="2000" b="1" dirty="0"/>
              <a:t>(Voxel)</a:t>
            </a:r>
          </a:p>
        </p:txBody>
      </p:sp>
    </p:spTree>
    <p:extLst>
      <p:ext uri="{BB962C8B-B14F-4D97-AF65-F5344CB8AC3E}">
        <p14:creationId xmlns:p14="http://schemas.microsoft.com/office/powerpoint/2010/main" val="1193806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DC8439-91C9-4E80-95B8-F65765603CF3}"/>
              </a:ext>
            </a:extLst>
          </p:cNvPr>
          <p:cNvSpPr>
            <a:spLocks noGrp="1"/>
          </p:cNvSpPr>
          <p:nvPr>
            <p:ph type="title"/>
          </p:nvPr>
        </p:nvSpPr>
        <p:spPr/>
        <p:txBody>
          <a:bodyPr>
            <a:normAutofit/>
          </a:bodyPr>
          <a:lstStyle/>
          <a:p>
            <a:r>
              <a:rPr lang="zh-CN" altLang="en-US" dirty="0"/>
              <a:t>三维内容的广泛应用</a:t>
            </a:r>
            <a:endParaRPr lang="en-CA" dirty="0"/>
          </a:p>
        </p:txBody>
      </p:sp>
      <p:sp>
        <p:nvSpPr>
          <p:cNvPr id="3" name="Slide Number Placeholder 2">
            <a:extLst>
              <a:ext uri="{FF2B5EF4-FFF2-40B4-BE49-F238E27FC236}">
                <a16:creationId xmlns:a16="http://schemas.microsoft.com/office/drawing/2014/main" id="{B641D570-399C-4E8A-9D27-53788FBA0C48}"/>
              </a:ext>
            </a:extLst>
          </p:cNvPr>
          <p:cNvSpPr>
            <a:spLocks noGrp="1"/>
          </p:cNvSpPr>
          <p:nvPr>
            <p:ph type="sldNum" sz="quarter" idx="12"/>
          </p:nvPr>
        </p:nvSpPr>
        <p:spPr/>
        <p:txBody>
          <a:bodyPr/>
          <a:lstStyle/>
          <a:p>
            <a:fld id="{9F58998E-2429-314E-B86C-A079AABAA7E0}" type="slidenum">
              <a:rPr lang="en-US" smtClean="0"/>
              <a:pPr/>
              <a:t>6</a:t>
            </a:fld>
            <a:endParaRPr lang="en-CA" dirty="0"/>
          </a:p>
        </p:txBody>
      </p:sp>
      <p:sp>
        <p:nvSpPr>
          <p:cNvPr id="7" name="TextBox 6">
            <a:extLst>
              <a:ext uri="{FF2B5EF4-FFF2-40B4-BE49-F238E27FC236}">
                <a16:creationId xmlns:a16="http://schemas.microsoft.com/office/drawing/2014/main" id="{02315BA3-895F-402A-92CD-1921C665BE59}"/>
              </a:ext>
            </a:extLst>
          </p:cNvPr>
          <p:cNvSpPr txBox="1"/>
          <p:nvPr/>
        </p:nvSpPr>
        <p:spPr>
          <a:xfrm>
            <a:off x="2444818" y="6055985"/>
            <a:ext cx="6777946" cy="461665"/>
          </a:xfrm>
          <a:prstGeom prst="rect">
            <a:avLst/>
          </a:prstGeom>
          <a:noFill/>
        </p:spPr>
        <p:txBody>
          <a:bodyPr wrap="none" rtlCol="0">
            <a:spAutoFit/>
          </a:bodyPr>
          <a:lstStyle/>
          <a:p>
            <a:r>
              <a:rPr lang="en-CA" sz="2400" b="1" dirty="0"/>
              <a:t>NVIDIA, GPU Technology Conference (GTC), 2021.04</a:t>
            </a:r>
          </a:p>
        </p:txBody>
      </p:sp>
      <p:sp>
        <p:nvSpPr>
          <p:cNvPr id="9" name="Rectangle: Rounded Corners 8">
            <a:extLst>
              <a:ext uri="{FF2B5EF4-FFF2-40B4-BE49-F238E27FC236}">
                <a16:creationId xmlns:a16="http://schemas.microsoft.com/office/drawing/2014/main" id="{A872EBCC-3CF2-46FD-9B47-A8F078CCE9F1}"/>
              </a:ext>
            </a:extLst>
          </p:cNvPr>
          <p:cNvSpPr/>
          <p:nvPr/>
        </p:nvSpPr>
        <p:spPr>
          <a:xfrm>
            <a:off x="4114298" y="1301088"/>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电影特效</a:t>
            </a:r>
            <a:endParaRPr lang="en-CA" sz="2000" b="1" dirty="0">
              <a:solidFill>
                <a:schemeClr val="tx1"/>
              </a:solidFill>
            </a:endParaRPr>
          </a:p>
        </p:txBody>
      </p:sp>
      <p:sp>
        <p:nvSpPr>
          <p:cNvPr id="13" name="Rectangle: Rounded Corners 12">
            <a:extLst>
              <a:ext uri="{FF2B5EF4-FFF2-40B4-BE49-F238E27FC236}">
                <a16:creationId xmlns:a16="http://schemas.microsoft.com/office/drawing/2014/main" id="{748052C5-189F-4FAC-89B7-427108066ABC}"/>
              </a:ext>
            </a:extLst>
          </p:cNvPr>
          <p:cNvSpPr/>
          <p:nvPr/>
        </p:nvSpPr>
        <p:spPr>
          <a:xfrm>
            <a:off x="2109558" y="1301088"/>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b="1" dirty="0">
                <a:solidFill>
                  <a:schemeClr val="tx1"/>
                </a:solidFill>
              </a:rPr>
              <a:t>3D</a:t>
            </a:r>
            <a:r>
              <a:rPr lang="zh-CN" altLang="en-US" b="1" dirty="0">
                <a:solidFill>
                  <a:schemeClr val="tx1"/>
                </a:solidFill>
              </a:rPr>
              <a:t>游戏</a:t>
            </a:r>
            <a:endParaRPr lang="en-CA" b="1" dirty="0">
              <a:solidFill>
                <a:schemeClr val="tx1"/>
              </a:solidFill>
            </a:endParaRPr>
          </a:p>
        </p:txBody>
      </p:sp>
      <p:sp>
        <p:nvSpPr>
          <p:cNvPr id="14" name="Rectangle: Rounded Corners 13">
            <a:extLst>
              <a:ext uri="{FF2B5EF4-FFF2-40B4-BE49-F238E27FC236}">
                <a16:creationId xmlns:a16="http://schemas.microsoft.com/office/drawing/2014/main" id="{56FD6675-BEC7-45DF-A91D-F242D4CE6489}"/>
              </a:ext>
            </a:extLst>
          </p:cNvPr>
          <p:cNvSpPr/>
          <p:nvPr/>
        </p:nvSpPr>
        <p:spPr>
          <a:xfrm>
            <a:off x="8123778" y="1301088"/>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数字地球</a:t>
            </a:r>
            <a:endParaRPr lang="en-CA" b="1" dirty="0">
              <a:solidFill>
                <a:schemeClr val="tx1"/>
              </a:solidFill>
            </a:endParaRPr>
          </a:p>
        </p:txBody>
      </p:sp>
      <p:sp>
        <p:nvSpPr>
          <p:cNvPr id="15" name="Rectangle: Rounded Corners 14">
            <a:extLst>
              <a:ext uri="{FF2B5EF4-FFF2-40B4-BE49-F238E27FC236}">
                <a16:creationId xmlns:a16="http://schemas.microsoft.com/office/drawing/2014/main" id="{B2294CF3-AAE3-471A-A4C5-CCFDC07F85AA}"/>
              </a:ext>
            </a:extLst>
          </p:cNvPr>
          <p:cNvSpPr/>
          <p:nvPr/>
        </p:nvSpPr>
        <p:spPr>
          <a:xfrm>
            <a:off x="2085996" y="5285337"/>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虚拟城市</a:t>
            </a:r>
            <a:endParaRPr lang="en-CA" sz="2000" b="1" dirty="0">
              <a:solidFill>
                <a:schemeClr val="tx1"/>
              </a:solidFill>
            </a:endParaRPr>
          </a:p>
        </p:txBody>
      </p:sp>
      <p:sp>
        <p:nvSpPr>
          <p:cNvPr id="16" name="Rectangle: Rounded Corners 15">
            <a:extLst>
              <a:ext uri="{FF2B5EF4-FFF2-40B4-BE49-F238E27FC236}">
                <a16:creationId xmlns:a16="http://schemas.microsoft.com/office/drawing/2014/main" id="{62C9FF2C-BAC0-497C-999C-90647BA83E0B}"/>
              </a:ext>
            </a:extLst>
          </p:cNvPr>
          <p:cNvSpPr/>
          <p:nvPr/>
        </p:nvSpPr>
        <p:spPr>
          <a:xfrm>
            <a:off x="6119038" y="5285337"/>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工业模拟</a:t>
            </a:r>
            <a:endParaRPr lang="en-CA" sz="2000" b="1" dirty="0">
              <a:solidFill>
                <a:schemeClr val="tx1"/>
              </a:solidFill>
            </a:endParaRPr>
          </a:p>
        </p:txBody>
      </p:sp>
      <p:sp>
        <p:nvSpPr>
          <p:cNvPr id="39" name="Rectangle: Rounded Corners 38">
            <a:extLst>
              <a:ext uri="{FF2B5EF4-FFF2-40B4-BE49-F238E27FC236}">
                <a16:creationId xmlns:a16="http://schemas.microsoft.com/office/drawing/2014/main" id="{1DCBB8BC-428F-4452-80D8-9ABE6CD4536E}"/>
              </a:ext>
            </a:extLst>
          </p:cNvPr>
          <p:cNvSpPr/>
          <p:nvPr/>
        </p:nvSpPr>
        <p:spPr>
          <a:xfrm>
            <a:off x="8123778" y="5285337"/>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数字孪生</a:t>
            </a:r>
            <a:endParaRPr lang="en-CA" b="1" dirty="0">
              <a:solidFill>
                <a:schemeClr val="tx1"/>
              </a:solidFill>
            </a:endParaRPr>
          </a:p>
        </p:txBody>
      </p:sp>
      <p:sp>
        <p:nvSpPr>
          <p:cNvPr id="43" name="Rectangle: Rounded Corners 42">
            <a:extLst>
              <a:ext uri="{FF2B5EF4-FFF2-40B4-BE49-F238E27FC236}">
                <a16:creationId xmlns:a16="http://schemas.microsoft.com/office/drawing/2014/main" id="{F5BED4AF-355B-45C7-8EDF-B5FAB21BCB7D}"/>
              </a:ext>
            </a:extLst>
          </p:cNvPr>
          <p:cNvSpPr/>
          <p:nvPr/>
        </p:nvSpPr>
        <p:spPr>
          <a:xfrm>
            <a:off x="4114297" y="5285337"/>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系统仿真</a:t>
            </a:r>
            <a:endParaRPr lang="en-CA" sz="2000" b="1" dirty="0">
              <a:solidFill>
                <a:schemeClr val="tx1"/>
              </a:solidFill>
            </a:endParaRPr>
          </a:p>
        </p:txBody>
      </p:sp>
      <p:sp>
        <p:nvSpPr>
          <p:cNvPr id="44" name="Rectangle: Rounded Corners 43">
            <a:extLst>
              <a:ext uri="{FF2B5EF4-FFF2-40B4-BE49-F238E27FC236}">
                <a16:creationId xmlns:a16="http://schemas.microsoft.com/office/drawing/2014/main" id="{4190C741-AC77-4EE1-AB87-BDC4DF920002}"/>
              </a:ext>
            </a:extLst>
          </p:cNvPr>
          <p:cNvSpPr/>
          <p:nvPr/>
        </p:nvSpPr>
        <p:spPr>
          <a:xfrm>
            <a:off x="6119038" y="1301088"/>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三维重建</a:t>
            </a:r>
            <a:endParaRPr lang="en-CA" sz="2000" b="1" dirty="0">
              <a:solidFill>
                <a:schemeClr val="tx1"/>
              </a:solidFill>
            </a:endParaRPr>
          </a:p>
        </p:txBody>
      </p:sp>
      <p:sp>
        <p:nvSpPr>
          <p:cNvPr id="17" name="Rectangle: Rounded Corners 16">
            <a:extLst>
              <a:ext uri="{FF2B5EF4-FFF2-40B4-BE49-F238E27FC236}">
                <a16:creationId xmlns:a16="http://schemas.microsoft.com/office/drawing/2014/main" id="{E78AEF95-68B1-4C1D-8836-5ED1EE5B6E3B}"/>
              </a:ext>
            </a:extLst>
          </p:cNvPr>
          <p:cNvSpPr/>
          <p:nvPr/>
        </p:nvSpPr>
        <p:spPr>
          <a:xfrm>
            <a:off x="10264774" y="1930267"/>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数字娱乐</a:t>
            </a:r>
            <a:endParaRPr lang="en-CA" sz="2000" b="1" dirty="0">
              <a:solidFill>
                <a:schemeClr val="tx1"/>
              </a:solidFill>
            </a:endParaRPr>
          </a:p>
        </p:txBody>
      </p:sp>
      <p:sp>
        <p:nvSpPr>
          <p:cNvPr id="18" name="Rectangle: Rounded Corners 17">
            <a:extLst>
              <a:ext uri="{FF2B5EF4-FFF2-40B4-BE49-F238E27FC236}">
                <a16:creationId xmlns:a16="http://schemas.microsoft.com/office/drawing/2014/main" id="{3FB67002-4D4F-4573-BC7C-4B7DC6339123}"/>
              </a:ext>
            </a:extLst>
          </p:cNvPr>
          <p:cNvSpPr/>
          <p:nvPr/>
        </p:nvSpPr>
        <p:spPr>
          <a:xfrm>
            <a:off x="10264773" y="2933720"/>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数字医疗</a:t>
            </a:r>
            <a:endParaRPr lang="en-CA" sz="2000" b="1" dirty="0">
              <a:solidFill>
                <a:schemeClr val="tx1"/>
              </a:solidFill>
            </a:endParaRPr>
          </a:p>
        </p:txBody>
      </p:sp>
      <p:sp>
        <p:nvSpPr>
          <p:cNvPr id="19" name="Rectangle: Rounded Corners 18">
            <a:extLst>
              <a:ext uri="{FF2B5EF4-FFF2-40B4-BE49-F238E27FC236}">
                <a16:creationId xmlns:a16="http://schemas.microsoft.com/office/drawing/2014/main" id="{8AE71BA6-ED95-45EF-B436-C6DC7C00C197}"/>
              </a:ext>
            </a:extLst>
          </p:cNvPr>
          <p:cNvSpPr/>
          <p:nvPr/>
        </p:nvSpPr>
        <p:spPr>
          <a:xfrm>
            <a:off x="10264774" y="3835171"/>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虚拟现实</a:t>
            </a:r>
            <a:endParaRPr lang="en-CA" sz="2000" b="1" dirty="0">
              <a:solidFill>
                <a:schemeClr val="tx1"/>
              </a:solidFill>
            </a:endParaRPr>
          </a:p>
        </p:txBody>
      </p:sp>
      <p:sp>
        <p:nvSpPr>
          <p:cNvPr id="20" name="Rectangle: Rounded Corners 19">
            <a:extLst>
              <a:ext uri="{FF2B5EF4-FFF2-40B4-BE49-F238E27FC236}">
                <a16:creationId xmlns:a16="http://schemas.microsoft.com/office/drawing/2014/main" id="{52CA3D5B-0E4A-46C3-A81B-2CC6965B680C}"/>
              </a:ext>
            </a:extLst>
          </p:cNvPr>
          <p:cNvSpPr/>
          <p:nvPr/>
        </p:nvSpPr>
        <p:spPr>
          <a:xfrm>
            <a:off x="10264773" y="4736622"/>
            <a:ext cx="1384225" cy="556839"/>
          </a:xfrm>
          <a:prstGeom prst="round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rPr>
              <a:t>3D</a:t>
            </a:r>
            <a:r>
              <a:rPr lang="zh-CN" altLang="en-US" sz="2000" b="1" dirty="0">
                <a:solidFill>
                  <a:schemeClr val="tx1"/>
                </a:solidFill>
              </a:rPr>
              <a:t>打印</a:t>
            </a:r>
            <a:endParaRPr lang="en-CA" sz="2000" b="1" dirty="0">
              <a:solidFill>
                <a:schemeClr val="tx1"/>
              </a:solidFill>
            </a:endParaRPr>
          </a:p>
        </p:txBody>
      </p:sp>
      <p:grpSp>
        <p:nvGrpSpPr>
          <p:cNvPr id="21" name="Group 20">
            <a:extLst>
              <a:ext uri="{FF2B5EF4-FFF2-40B4-BE49-F238E27FC236}">
                <a16:creationId xmlns:a16="http://schemas.microsoft.com/office/drawing/2014/main" id="{338AD678-85FB-4C21-A849-9989552C10E0}"/>
              </a:ext>
            </a:extLst>
          </p:cNvPr>
          <p:cNvGrpSpPr/>
          <p:nvPr/>
        </p:nvGrpSpPr>
        <p:grpSpPr>
          <a:xfrm>
            <a:off x="1818109" y="2082474"/>
            <a:ext cx="7943523" cy="2989054"/>
            <a:chOff x="1535700" y="1794510"/>
            <a:chExt cx="7943523" cy="2989054"/>
          </a:xfrm>
        </p:grpSpPr>
        <p:pic>
          <p:nvPicPr>
            <p:cNvPr id="22" name="Picture 21">
              <a:extLst>
                <a:ext uri="{FF2B5EF4-FFF2-40B4-BE49-F238E27FC236}">
                  <a16:creationId xmlns:a16="http://schemas.microsoft.com/office/drawing/2014/main" id="{2D4A8DDF-40A8-406F-AF72-FE6EAE076C63}"/>
                </a:ext>
              </a:extLst>
            </p:cNvPr>
            <p:cNvPicPr>
              <a:picLocks noChangeAspect="1"/>
            </p:cNvPicPr>
            <p:nvPr/>
          </p:nvPicPr>
          <p:blipFill>
            <a:blip r:embed="rId3"/>
            <a:stretch>
              <a:fillRect/>
            </a:stretch>
          </p:blipFill>
          <p:spPr>
            <a:xfrm>
              <a:off x="1535700" y="1794510"/>
              <a:ext cx="1920000" cy="1440000"/>
            </a:xfrm>
            <a:prstGeom prst="rect">
              <a:avLst/>
            </a:prstGeom>
          </p:spPr>
        </p:pic>
        <p:pic>
          <p:nvPicPr>
            <p:cNvPr id="23" name="Picture 22">
              <a:extLst>
                <a:ext uri="{FF2B5EF4-FFF2-40B4-BE49-F238E27FC236}">
                  <a16:creationId xmlns:a16="http://schemas.microsoft.com/office/drawing/2014/main" id="{E6E16793-2FEF-467D-9395-D0E1034CD333}"/>
                </a:ext>
              </a:extLst>
            </p:cNvPr>
            <p:cNvPicPr>
              <a:picLocks noChangeAspect="1"/>
            </p:cNvPicPr>
            <p:nvPr/>
          </p:nvPicPr>
          <p:blipFill>
            <a:blip r:embed="rId4"/>
            <a:stretch>
              <a:fillRect/>
            </a:stretch>
          </p:blipFill>
          <p:spPr>
            <a:xfrm>
              <a:off x="3543541" y="1794510"/>
              <a:ext cx="1920000" cy="1440000"/>
            </a:xfrm>
            <a:prstGeom prst="rect">
              <a:avLst/>
            </a:prstGeom>
          </p:spPr>
        </p:pic>
        <p:pic>
          <p:nvPicPr>
            <p:cNvPr id="24" name="Picture 23">
              <a:extLst>
                <a:ext uri="{FF2B5EF4-FFF2-40B4-BE49-F238E27FC236}">
                  <a16:creationId xmlns:a16="http://schemas.microsoft.com/office/drawing/2014/main" id="{9B25E5C3-13A3-442E-9B16-25A7BFF8DDE1}"/>
                </a:ext>
              </a:extLst>
            </p:cNvPr>
            <p:cNvPicPr>
              <a:picLocks noChangeAspect="1"/>
            </p:cNvPicPr>
            <p:nvPr/>
          </p:nvPicPr>
          <p:blipFill>
            <a:blip r:embed="rId5"/>
            <a:stretch>
              <a:fillRect/>
            </a:stretch>
          </p:blipFill>
          <p:spPr>
            <a:xfrm>
              <a:off x="5551382" y="1794510"/>
              <a:ext cx="1920000" cy="1440000"/>
            </a:xfrm>
            <a:prstGeom prst="rect">
              <a:avLst/>
            </a:prstGeom>
          </p:spPr>
        </p:pic>
        <p:pic>
          <p:nvPicPr>
            <p:cNvPr id="25" name="Picture 24">
              <a:extLst>
                <a:ext uri="{FF2B5EF4-FFF2-40B4-BE49-F238E27FC236}">
                  <a16:creationId xmlns:a16="http://schemas.microsoft.com/office/drawing/2014/main" id="{5075DAB5-AE90-4C3E-92ED-4418306995E3}"/>
                </a:ext>
              </a:extLst>
            </p:cNvPr>
            <p:cNvPicPr>
              <a:picLocks noChangeAspect="1"/>
            </p:cNvPicPr>
            <p:nvPr/>
          </p:nvPicPr>
          <p:blipFill>
            <a:blip r:embed="rId6"/>
            <a:stretch>
              <a:fillRect/>
            </a:stretch>
          </p:blipFill>
          <p:spPr>
            <a:xfrm>
              <a:off x="7559223" y="1794510"/>
              <a:ext cx="1920000" cy="1440000"/>
            </a:xfrm>
            <a:prstGeom prst="rect">
              <a:avLst/>
            </a:prstGeom>
          </p:spPr>
        </p:pic>
        <p:pic>
          <p:nvPicPr>
            <p:cNvPr id="26" name="Picture 25">
              <a:extLst>
                <a:ext uri="{FF2B5EF4-FFF2-40B4-BE49-F238E27FC236}">
                  <a16:creationId xmlns:a16="http://schemas.microsoft.com/office/drawing/2014/main" id="{A771E482-90EB-4E99-BEB3-8CE2D014992C}"/>
                </a:ext>
              </a:extLst>
            </p:cNvPr>
            <p:cNvPicPr>
              <a:picLocks noChangeAspect="1"/>
            </p:cNvPicPr>
            <p:nvPr/>
          </p:nvPicPr>
          <p:blipFill>
            <a:blip r:embed="rId7"/>
            <a:stretch>
              <a:fillRect/>
            </a:stretch>
          </p:blipFill>
          <p:spPr>
            <a:xfrm>
              <a:off x="3543541" y="3343564"/>
              <a:ext cx="1920000" cy="1440000"/>
            </a:xfrm>
            <a:prstGeom prst="rect">
              <a:avLst/>
            </a:prstGeom>
          </p:spPr>
        </p:pic>
        <p:pic>
          <p:nvPicPr>
            <p:cNvPr id="27" name="Picture 26">
              <a:extLst>
                <a:ext uri="{FF2B5EF4-FFF2-40B4-BE49-F238E27FC236}">
                  <a16:creationId xmlns:a16="http://schemas.microsoft.com/office/drawing/2014/main" id="{0C3AF954-5395-4FB2-B65E-61126F2C5474}"/>
                </a:ext>
              </a:extLst>
            </p:cNvPr>
            <p:cNvPicPr>
              <a:picLocks noChangeAspect="1"/>
            </p:cNvPicPr>
            <p:nvPr/>
          </p:nvPicPr>
          <p:blipFill>
            <a:blip r:embed="rId8"/>
            <a:stretch>
              <a:fillRect/>
            </a:stretch>
          </p:blipFill>
          <p:spPr>
            <a:xfrm>
              <a:off x="5551382" y="3343564"/>
              <a:ext cx="1920000" cy="1440000"/>
            </a:xfrm>
            <a:prstGeom prst="rect">
              <a:avLst/>
            </a:prstGeom>
          </p:spPr>
        </p:pic>
        <p:pic>
          <p:nvPicPr>
            <p:cNvPr id="28" name="Picture 27">
              <a:extLst>
                <a:ext uri="{FF2B5EF4-FFF2-40B4-BE49-F238E27FC236}">
                  <a16:creationId xmlns:a16="http://schemas.microsoft.com/office/drawing/2014/main" id="{A153F492-8AF0-4361-A3F7-B20B4F84FFE4}"/>
                </a:ext>
              </a:extLst>
            </p:cNvPr>
            <p:cNvPicPr>
              <a:picLocks noChangeAspect="1"/>
            </p:cNvPicPr>
            <p:nvPr/>
          </p:nvPicPr>
          <p:blipFill>
            <a:blip r:embed="rId9"/>
            <a:stretch>
              <a:fillRect/>
            </a:stretch>
          </p:blipFill>
          <p:spPr>
            <a:xfrm>
              <a:off x="7559223" y="3343564"/>
              <a:ext cx="1920000" cy="1440000"/>
            </a:xfrm>
            <a:prstGeom prst="rect">
              <a:avLst/>
            </a:prstGeom>
          </p:spPr>
        </p:pic>
        <p:pic>
          <p:nvPicPr>
            <p:cNvPr id="29" name="Picture 28">
              <a:extLst>
                <a:ext uri="{FF2B5EF4-FFF2-40B4-BE49-F238E27FC236}">
                  <a16:creationId xmlns:a16="http://schemas.microsoft.com/office/drawing/2014/main" id="{68394FB9-3715-4A52-B813-6E47ACC6CE78}"/>
                </a:ext>
              </a:extLst>
            </p:cNvPr>
            <p:cNvPicPr>
              <a:picLocks noChangeAspect="1"/>
            </p:cNvPicPr>
            <p:nvPr/>
          </p:nvPicPr>
          <p:blipFill>
            <a:blip r:embed="rId10"/>
            <a:stretch>
              <a:fillRect/>
            </a:stretch>
          </p:blipFill>
          <p:spPr>
            <a:xfrm>
              <a:off x="1535700" y="3343564"/>
              <a:ext cx="1920000" cy="1440000"/>
            </a:xfrm>
            <a:prstGeom prst="rect">
              <a:avLst/>
            </a:prstGeom>
          </p:spPr>
        </p:pic>
      </p:grpSp>
      <p:grpSp>
        <p:nvGrpSpPr>
          <p:cNvPr id="30" name="Group 29">
            <a:extLst>
              <a:ext uri="{FF2B5EF4-FFF2-40B4-BE49-F238E27FC236}">
                <a16:creationId xmlns:a16="http://schemas.microsoft.com/office/drawing/2014/main" id="{4BB082EA-96FB-462C-909A-4BB448094309}"/>
              </a:ext>
            </a:extLst>
          </p:cNvPr>
          <p:cNvGrpSpPr/>
          <p:nvPr/>
        </p:nvGrpSpPr>
        <p:grpSpPr>
          <a:xfrm>
            <a:off x="10888577" y="6348237"/>
            <a:ext cx="68308" cy="314355"/>
            <a:chOff x="10263468" y="5574795"/>
            <a:chExt cx="134297" cy="618039"/>
          </a:xfrm>
        </p:grpSpPr>
        <p:sp>
          <p:nvSpPr>
            <p:cNvPr id="31" name="Oval 30">
              <a:extLst>
                <a:ext uri="{FF2B5EF4-FFF2-40B4-BE49-F238E27FC236}">
                  <a16:creationId xmlns:a16="http://schemas.microsoft.com/office/drawing/2014/main" id="{F793433C-7F72-4313-95E5-15CADA7B9A1C}"/>
                </a:ext>
              </a:extLst>
            </p:cNvPr>
            <p:cNvSpPr/>
            <p:nvPr/>
          </p:nvSpPr>
          <p:spPr>
            <a:xfrm>
              <a:off x="10264773" y="5574795"/>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2" name="Oval 31">
              <a:extLst>
                <a:ext uri="{FF2B5EF4-FFF2-40B4-BE49-F238E27FC236}">
                  <a16:creationId xmlns:a16="http://schemas.microsoft.com/office/drawing/2014/main" id="{D3B7D141-F2E7-4779-A7A7-549F4E9E56B8}"/>
                </a:ext>
              </a:extLst>
            </p:cNvPr>
            <p:cNvSpPr/>
            <p:nvPr/>
          </p:nvSpPr>
          <p:spPr>
            <a:xfrm>
              <a:off x="10264773" y="605984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35" name="Oval 34">
              <a:extLst>
                <a:ext uri="{FF2B5EF4-FFF2-40B4-BE49-F238E27FC236}">
                  <a16:creationId xmlns:a16="http://schemas.microsoft.com/office/drawing/2014/main" id="{DCD69D67-8F2F-4357-A3AF-01895A3F81AC}"/>
                </a:ext>
              </a:extLst>
            </p:cNvPr>
            <p:cNvSpPr/>
            <p:nvPr/>
          </p:nvSpPr>
          <p:spPr>
            <a:xfrm>
              <a:off x="10263468" y="581810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sp>
        <p:nvSpPr>
          <p:cNvPr id="36" name="Rectangle: Rounded Corners 35">
            <a:extLst>
              <a:ext uri="{FF2B5EF4-FFF2-40B4-BE49-F238E27FC236}">
                <a16:creationId xmlns:a16="http://schemas.microsoft.com/office/drawing/2014/main" id="{5F54162F-7BA4-406D-8777-FD2031D2AEB8}"/>
              </a:ext>
            </a:extLst>
          </p:cNvPr>
          <p:cNvSpPr/>
          <p:nvPr/>
        </p:nvSpPr>
        <p:spPr>
          <a:xfrm>
            <a:off x="10264773" y="5638072"/>
            <a:ext cx="1384225" cy="556839"/>
          </a:xfrm>
          <a:prstGeom prst="roundRect">
            <a:avLst/>
          </a:prstGeom>
          <a:solidFill>
            <a:schemeClr val="accent5">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元宇宙</a:t>
            </a:r>
            <a:endParaRPr lang="en-CA" sz="2000" b="1" dirty="0">
              <a:solidFill>
                <a:schemeClr val="tx1"/>
              </a:solidFill>
            </a:endParaRPr>
          </a:p>
        </p:txBody>
      </p:sp>
    </p:spTree>
    <p:extLst>
      <p:ext uri="{BB962C8B-B14F-4D97-AF65-F5344CB8AC3E}">
        <p14:creationId xmlns:p14="http://schemas.microsoft.com/office/powerpoint/2010/main" val="43866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7280-8FD7-4165-B2E0-7383A9BD5A2D}"/>
              </a:ext>
            </a:extLst>
          </p:cNvPr>
          <p:cNvSpPr>
            <a:spLocks noGrp="1"/>
          </p:cNvSpPr>
          <p:nvPr>
            <p:ph type="title"/>
          </p:nvPr>
        </p:nvSpPr>
        <p:spPr/>
        <p:txBody>
          <a:bodyPr/>
          <a:lstStyle/>
          <a:p>
            <a:r>
              <a:rPr lang="zh-CN" altLang="en-US" dirty="0"/>
              <a:t>三维室内场景和物体</a:t>
            </a:r>
            <a:endParaRPr lang="en-CA" dirty="0"/>
          </a:p>
        </p:txBody>
      </p:sp>
      <p:sp>
        <p:nvSpPr>
          <p:cNvPr id="3" name="Content Placeholder 2">
            <a:extLst>
              <a:ext uri="{FF2B5EF4-FFF2-40B4-BE49-F238E27FC236}">
                <a16:creationId xmlns:a16="http://schemas.microsoft.com/office/drawing/2014/main" id="{E0001812-6DE2-4720-BE8A-C0BB8021171B}"/>
              </a:ext>
            </a:extLst>
          </p:cNvPr>
          <p:cNvSpPr>
            <a:spLocks noGrp="1"/>
          </p:cNvSpPr>
          <p:nvPr>
            <p:ph idx="1"/>
          </p:nvPr>
        </p:nvSpPr>
        <p:spPr>
          <a:xfrm>
            <a:off x="838199" y="1180418"/>
            <a:ext cx="10844753" cy="4996546"/>
          </a:xfrm>
        </p:spPr>
        <p:txBody>
          <a:bodyPr/>
          <a:lstStyle/>
          <a:p>
            <a:r>
              <a:rPr lang="zh-CN" altLang="en-US" dirty="0">
                <a:latin typeface="+mn-lt"/>
              </a:rPr>
              <a:t>室内场景 </a:t>
            </a:r>
            <a:r>
              <a:rPr lang="en-CA" altLang="zh-CN" dirty="0">
                <a:latin typeface="+mn-lt"/>
              </a:rPr>
              <a:t>(indoor scene)</a:t>
            </a:r>
            <a:r>
              <a:rPr lang="zh-CN" altLang="en-US" dirty="0">
                <a:latin typeface="+mn-lt"/>
              </a:rPr>
              <a:t>：将多个物体 </a:t>
            </a:r>
            <a:r>
              <a:rPr lang="en-CA" altLang="zh-CN" dirty="0">
                <a:latin typeface="+mn-lt"/>
              </a:rPr>
              <a:t>(object) </a:t>
            </a:r>
            <a:r>
              <a:rPr lang="zh-CN" altLang="en-US" dirty="0">
                <a:latin typeface="+mn-lt"/>
              </a:rPr>
              <a:t>进行合理的摆放 </a:t>
            </a:r>
            <a:r>
              <a:rPr lang="en-CA" altLang="zh-CN" dirty="0">
                <a:latin typeface="+mn-lt"/>
              </a:rPr>
              <a:t>(arrangement)</a:t>
            </a:r>
            <a:r>
              <a:rPr lang="zh-CN" altLang="en-US" dirty="0">
                <a:latin typeface="+mn-lt"/>
              </a:rPr>
              <a:t>，生成复杂且真实的虚拟环境</a:t>
            </a:r>
            <a:endParaRPr lang="en-CA" altLang="zh-CN" dirty="0">
              <a:latin typeface="+mn-lt"/>
            </a:endParaRPr>
          </a:p>
          <a:p>
            <a:endParaRPr lang="en-CA" dirty="0">
              <a:latin typeface="+mn-lt"/>
            </a:endParaRPr>
          </a:p>
        </p:txBody>
      </p:sp>
      <p:sp>
        <p:nvSpPr>
          <p:cNvPr id="4" name="Slide Number Placeholder 3">
            <a:extLst>
              <a:ext uri="{FF2B5EF4-FFF2-40B4-BE49-F238E27FC236}">
                <a16:creationId xmlns:a16="http://schemas.microsoft.com/office/drawing/2014/main" id="{72390AB7-3E43-4809-974A-389BD6A608C7}"/>
              </a:ext>
            </a:extLst>
          </p:cNvPr>
          <p:cNvSpPr>
            <a:spLocks noGrp="1"/>
          </p:cNvSpPr>
          <p:nvPr>
            <p:ph type="sldNum" sz="quarter" idx="12"/>
          </p:nvPr>
        </p:nvSpPr>
        <p:spPr>
          <a:xfrm>
            <a:off x="9054516" y="6401421"/>
            <a:ext cx="2743200" cy="365125"/>
          </a:xfrm>
        </p:spPr>
        <p:txBody>
          <a:bodyPr/>
          <a:lstStyle/>
          <a:p>
            <a:fld id="{9F58998E-2429-314E-B86C-A079AABAA7E0}" type="slidenum">
              <a:rPr lang="en-US" smtClean="0"/>
              <a:pPr/>
              <a:t>7</a:t>
            </a:fld>
            <a:endParaRPr lang="en-CA" dirty="0"/>
          </a:p>
        </p:txBody>
      </p:sp>
      <p:grpSp>
        <p:nvGrpSpPr>
          <p:cNvPr id="6" name="Group 5">
            <a:extLst>
              <a:ext uri="{FF2B5EF4-FFF2-40B4-BE49-F238E27FC236}">
                <a16:creationId xmlns:a16="http://schemas.microsoft.com/office/drawing/2014/main" id="{2674A046-878D-4D89-BFE7-B03FECB3141F}"/>
              </a:ext>
            </a:extLst>
          </p:cNvPr>
          <p:cNvGrpSpPr/>
          <p:nvPr/>
        </p:nvGrpSpPr>
        <p:grpSpPr>
          <a:xfrm>
            <a:off x="509048" y="2120175"/>
            <a:ext cx="6285440" cy="4479311"/>
            <a:chOff x="509048" y="2120175"/>
            <a:chExt cx="6285440" cy="4479311"/>
          </a:xfrm>
        </p:grpSpPr>
        <p:pic>
          <p:nvPicPr>
            <p:cNvPr id="26" name="Picture 25">
              <a:extLst>
                <a:ext uri="{FF2B5EF4-FFF2-40B4-BE49-F238E27FC236}">
                  <a16:creationId xmlns:a16="http://schemas.microsoft.com/office/drawing/2014/main" id="{2D971530-76AA-4845-92FB-2AD6E25461CA}"/>
                </a:ext>
              </a:extLst>
            </p:cNvPr>
            <p:cNvPicPr>
              <a:picLocks noChangeAspect="1"/>
            </p:cNvPicPr>
            <p:nvPr/>
          </p:nvPicPr>
          <p:blipFill rotWithShape="1">
            <a:blip r:embed="rId3"/>
            <a:srcRect/>
            <a:stretch/>
          </p:blipFill>
          <p:spPr>
            <a:xfrm>
              <a:off x="509048" y="4259803"/>
              <a:ext cx="3064911" cy="1800000"/>
            </a:xfrm>
            <a:prstGeom prst="rect">
              <a:avLst/>
            </a:prstGeom>
          </p:spPr>
        </p:pic>
        <p:pic>
          <p:nvPicPr>
            <p:cNvPr id="27" name="Picture 26">
              <a:extLst>
                <a:ext uri="{FF2B5EF4-FFF2-40B4-BE49-F238E27FC236}">
                  <a16:creationId xmlns:a16="http://schemas.microsoft.com/office/drawing/2014/main" id="{32EC199C-5494-49C4-BB6C-54F1CF7ED492}"/>
                </a:ext>
              </a:extLst>
            </p:cNvPr>
            <p:cNvPicPr>
              <a:picLocks noChangeAspect="1"/>
            </p:cNvPicPr>
            <p:nvPr/>
          </p:nvPicPr>
          <p:blipFill rotWithShape="1">
            <a:blip r:embed="rId4"/>
            <a:srcRect l="4220"/>
            <a:stretch/>
          </p:blipFill>
          <p:spPr>
            <a:xfrm>
              <a:off x="509048" y="2120175"/>
              <a:ext cx="3067025" cy="1800000"/>
            </a:xfrm>
            <a:prstGeom prst="rect">
              <a:avLst/>
            </a:prstGeom>
          </p:spPr>
        </p:pic>
        <p:pic>
          <p:nvPicPr>
            <p:cNvPr id="28" name="Picture 27">
              <a:extLst>
                <a:ext uri="{FF2B5EF4-FFF2-40B4-BE49-F238E27FC236}">
                  <a16:creationId xmlns:a16="http://schemas.microsoft.com/office/drawing/2014/main" id="{548EC920-B9F2-4F9E-B6EC-C05CAD8629F8}"/>
                </a:ext>
              </a:extLst>
            </p:cNvPr>
            <p:cNvPicPr>
              <a:picLocks noChangeAspect="1"/>
            </p:cNvPicPr>
            <p:nvPr/>
          </p:nvPicPr>
          <p:blipFill rotWithShape="1">
            <a:blip r:embed="rId5"/>
            <a:srcRect t="7298"/>
            <a:stretch/>
          </p:blipFill>
          <p:spPr>
            <a:xfrm>
              <a:off x="3757041" y="2120175"/>
              <a:ext cx="3037447" cy="1800000"/>
            </a:xfrm>
            <a:prstGeom prst="rect">
              <a:avLst/>
            </a:prstGeom>
          </p:spPr>
        </p:pic>
        <p:pic>
          <p:nvPicPr>
            <p:cNvPr id="32" name="Picture 2" descr="https://www.vrglobal.com/wp-content/uploads/2017/06/realestete_designers.jpg">
              <a:extLst>
                <a:ext uri="{FF2B5EF4-FFF2-40B4-BE49-F238E27FC236}">
                  <a16:creationId xmlns:a16="http://schemas.microsoft.com/office/drawing/2014/main" id="{B2430999-950A-4F01-B4A9-5D2148073D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77"/>
            <a:stretch/>
          </p:blipFill>
          <p:spPr bwMode="auto">
            <a:xfrm>
              <a:off x="3754927" y="4259803"/>
              <a:ext cx="3037447" cy="18000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4B88C2B-8BC5-4F53-9EE3-84EA230B2DF3}"/>
                </a:ext>
              </a:extLst>
            </p:cNvPr>
            <p:cNvSpPr txBox="1"/>
            <p:nvPr/>
          </p:nvSpPr>
          <p:spPr>
            <a:xfrm>
              <a:off x="2281224" y="6199376"/>
              <a:ext cx="2749472" cy="400110"/>
            </a:xfrm>
            <a:prstGeom prst="rect">
              <a:avLst/>
            </a:prstGeom>
            <a:noFill/>
          </p:spPr>
          <p:txBody>
            <a:bodyPr wrap="none" rtlCol="0">
              <a:spAutoFit/>
            </a:bodyPr>
            <a:lstStyle/>
            <a:p>
              <a:pPr algn="ctr"/>
              <a:r>
                <a:rPr lang="zh-CN" altLang="en-US" sz="2000" b="1" dirty="0"/>
                <a:t>三维室内场景及其应用</a:t>
              </a:r>
              <a:endParaRPr lang="en-CA" sz="2000" b="1" dirty="0"/>
            </a:p>
          </p:txBody>
        </p:sp>
      </p:grpSp>
      <p:grpSp>
        <p:nvGrpSpPr>
          <p:cNvPr id="5" name="Group 4">
            <a:extLst>
              <a:ext uri="{FF2B5EF4-FFF2-40B4-BE49-F238E27FC236}">
                <a16:creationId xmlns:a16="http://schemas.microsoft.com/office/drawing/2014/main" id="{72EBA45A-8DAA-4D80-9462-8B20A85C87D1}"/>
              </a:ext>
            </a:extLst>
          </p:cNvPr>
          <p:cNvGrpSpPr/>
          <p:nvPr/>
        </p:nvGrpSpPr>
        <p:grpSpPr>
          <a:xfrm>
            <a:off x="7194034" y="1739803"/>
            <a:ext cx="4295204" cy="4837271"/>
            <a:chOff x="7194034" y="1739803"/>
            <a:chExt cx="4295204" cy="4837271"/>
          </a:xfrm>
        </p:grpSpPr>
        <p:pic>
          <p:nvPicPr>
            <p:cNvPr id="34" name="Picture 33" descr="A picture containing text, indoor, floor, living&#10;&#10;Description automatically generated">
              <a:extLst>
                <a:ext uri="{FF2B5EF4-FFF2-40B4-BE49-F238E27FC236}">
                  <a16:creationId xmlns:a16="http://schemas.microsoft.com/office/drawing/2014/main" id="{178161A0-0550-46BD-82F0-09027199B2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4034" y="1739803"/>
              <a:ext cx="2075445" cy="4320000"/>
            </a:xfrm>
            <a:prstGeom prst="rect">
              <a:avLst/>
            </a:prstGeom>
          </p:spPr>
        </p:pic>
        <p:pic>
          <p:nvPicPr>
            <p:cNvPr id="36" name="Picture 35" descr="A screenshot of a house&#10;&#10;Description automatically generated with low confidence">
              <a:extLst>
                <a:ext uri="{FF2B5EF4-FFF2-40B4-BE49-F238E27FC236}">
                  <a16:creationId xmlns:a16="http://schemas.microsoft.com/office/drawing/2014/main" id="{6734B872-FD2E-4B80-96A1-5BAF189AC5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13793" y="1739803"/>
              <a:ext cx="2075445" cy="4320000"/>
            </a:xfrm>
            <a:prstGeom prst="rect">
              <a:avLst/>
            </a:prstGeom>
          </p:spPr>
        </p:pic>
        <p:sp>
          <p:nvSpPr>
            <p:cNvPr id="40" name="TextBox 39">
              <a:extLst>
                <a:ext uri="{FF2B5EF4-FFF2-40B4-BE49-F238E27FC236}">
                  <a16:creationId xmlns:a16="http://schemas.microsoft.com/office/drawing/2014/main" id="{1877669C-BFBB-4E40-95E7-22547E9E8D2E}"/>
                </a:ext>
              </a:extLst>
            </p:cNvPr>
            <p:cNvSpPr txBox="1"/>
            <p:nvPr/>
          </p:nvSpPr>
          <p:spPr>
            <a:xfrm>
              <a:off x="7422194" y="6176964"/>
              <a:ext cx="3834704" cy="400110"/>
            </a:xfrm>
            <a:prstGeom prst="rect">
              <a:avLst/>
            </a:prstGeom>
            <a:noFill/>
          </p:spPr>
          <p:txBody>
            <a:bodyPr wrap="none" rtlCol="0">
              <a:spAutoFit/>
            </a:bodyPr>
            <a:lstStyle/>
            <a:p>
              <a:pPr algn="ctr"/>
              <a:r>
                <a:rPr lang="zh-CN" altLang="en-US" sz="2000" b="1" dirty="0">
                  <a:latin typeface="+mn-ea"/>
                </a:rPr>
                <a:t>案例：贝壳</a:t>
              </a:r>
              <a:r>
                <a:rPr lang="en-CA" altLang="zh-CN" sz="2000" b="1" dirty="0">
                  <a:latin typeface="+mn-ea"/>
                </a:rPr>
                <a:t>VR</a:t>
              </a:r>
              <a:r>
                <a:rPr lang="zh-CN" altLang="en-US" sz="2000" b="1" dirty="0">
                  <a:latin typeface="+mn-ea"/>
                </a:rPr>
                <a:t>看房和</a:t>
              </a:r>
              <a:r>
                <a:rPr lang="en-CA" altLang="zh-CN" sz="2000" b="1" dirty="0">
                  <a:latin typeface="+mn-ea"/>
                </a:rPr>
                <a:t>AI</a:t>
              </a:r>
              <a:r>
                <a:rPr lang="zh-CN" altLang="en-US" sz="2000" b="1" dirty="0">
                  <a:latin typeface="+mn-ea"/>
                </a:rPr>
                <a:t>家装设计</a:t>
              </a:r>
              <a:endParaRPr lang="en-CA" sz="2000" b="1" dirty="0">
                <a:latin typeface="+mn-ea"/>
              </a:endParaRPr>
            </a:p>
          </p:txBody>
        </p:sp>
      </p:grpSp>
    </p:spTree>
    <p:extLst>
      <p:ext uri="{BB962C8B-B14F-4D97-AF65-F5344CB8AC3E}">
        <p14:creationId xmlns:p14="http://schemas.microsoft.com/office/powerpoint/2010/main" val="130555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terior design tutorial using Google Sketchup">
            <a:hlinkClick r:id="" action="ppaction://media"/>
            <a:extLst>
              <a:ext uri="{FF2B5EF4-FFF2-40B4-BE49-F238E27FC236}">
                <a16:creationId xmlns:a16="http://schemas.microsoft.com/office/drawing/2014/main" id="{27D16DFF-1670-46F8-BC14-0A3BCAD6F8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3279" y="2460613"/>
            <a:ext cx="6813692" cy="3832702"/>
          </a:xfrm>
          <a:prstGeom prst="rect">
            <a:avLst/>
          </a:prstGeom>
        </p:spPr>
      </p:pic>
      <p:sp>
        <p:nvSpPr>
          <p:cNvPr id="4" name="Title 3">
            <a:extLst>
              <a:ext uri="{FF2B5EF4-FFF2-40B4-BE49-F238E27FC236}">
                <a16:creationId xmlns:a16="http://schemas.microsoft.com/office/drawing/2014/main" id="{C794376E-DD6C-4CC1-8AAF-62FE400B600B}"/>
              </a:ext>
            </a:extLst>
          </p:cNvPr>
          <p:cNvSpPr>
            <a:spLocks noGrp="1"/>
          </p:cNvSpPr>
          <p:nvPr>
            <p:ph type="title"/>
          </p:nvPr>
        </p:nvSpPr>
        <p:spPr/>
        <p:txBody>
          <a:bodyPr>
            <a:normAutofit/>
          </a:bodyPr>
          <a:lstStyle/>
          <a:p>
            <a:r>
              <a:rPr lang="zh-CN" altLang="en-US" dirty="0"/>
              <a:t>三维内容建模的瓶颈</a:t>
            </a:r>
            <a:endParaRPr lang="en-CA" dirty="0"/>
          </a:p>
        </p:txBody>
      </p:sp>
      <p:sp>
        <p:nvSpPr>
          <p:cNvPr id="2" name="Content Placeholder 1">
            <a:extLst>
              <a:ext uri="{FF2B5EF4-FFF2-40B4-BE49-F238E27FC236}">
                <a16:creationId xmlns:a16="http://schemas.microsoft.com/office/drawing/2014/main" id="{4D934134-6355-413B-982B-39B0CAD17C9C}"/>
              </a:ext>
            </a:extLst>
          </p:cNvPr>
          <p:cNvSpPr>
            <a:spLocks noGrp="1"/>
          </p:cNvSpPr>
          <p:nvPr>
            <p:ph idx="1"/>
          </p:nvPr>
        </p:nvSpPr>
        <p:spPr/>
        <p:txBody>
          <a:bodyPr/>
          <a:lstStyle/>
          <a:p>
            <a:r>
              <a:rPr lang="zh-CN" altLang="en-US" dirty="0"/>
              <a:t>物体建模：手动进行网格编辑，需要大量细节操作</a:t>
            </a:r>
            <a:endParaRPr lang="en-CA" altLang="zh-CN" dirty="0"/>
          </a:p>
          <a:p>
            <a:r>
              <a:rPr lang="zh-CN" altLang="en-US" dirty="0"/>
              <a:t>场景建模：在三维建模软件中逐步放入单个三维模型，并调整其位置</a:t>
            </a:r>
            <a:endParaRPr lang="en-CA" altLang="zh-CN" dirty="0"/>
          </a:p>
        </p:txBody>
      </p:sp>
      <p:sp>
        <p:nvSpPr>
          <p:cNvPr id="3" name="Slide Number Placeholder 2">
            <a:extLst>
              <a:ext uri="{FF2B5EF4-FFF2-40B4-BE49-F238E27FC236}">
                <a16:creationId xmlns:a16="http://schemas.microsoft.com/office/drawing/2014/main" id="{451D47F9-4990-4EFB-ACFB-8A1AE6659563}"/>
              </a:ext>
            </a:extLst>
          </p:cNvPr>
          <p:cNvSpPr>
            <a:spLocks noGrp="1"/>
          </p:cNvSpPr>
          <p:nvPr>
            <p:ph type="sldNum" sz="quarter" idx="12"/>
          </p:nvPr>
        </p:nvSpPr>
        <p:spPr/>
        <p:txBody>
          <a:bodyPr/>
          <a:lstStyle/>
          <a:p>
            <a:fld id="{9F58998E-2429-314E-B86C-A079AABAA7E0}" type="slidenum">
              <a:rPr lang="en-US" smtClean="0"/>
              <a:pPr/>
              <a:t>8</a:t>
            </a:fld>
            <a:endParaRPr lang="en-CA" dirty="0"/>
          </a:p>
        </p:txBody>
      </p:sp>
      <p:grpSp>
        <p:nvGrpSpPr>
          <p:cNvPr id="5" name="Group 4">
            <a:extLst>
              <a:ext uri="{FF2B5EF4-FFF2-40B4-BE49-F238E27FC236}">
                <a16:creationId xmlns:a16="http://schemas.microsoft.com/office/drawing/2014/main" id="{C145FC06-62FB-4975-9C0D-0617E916692B}"/>
              </a:ext>
            </a:extLst>
          </p:cNvPr>
          <p:cNvGrpSpPr/>
          <p:nvPr/>
        </p:nvGrpSpPr>
        <p:grpSpPr>
          <a:xfrm>
            <a:off x="497051" y="2163957"/>
            <a:ext cx="3845079" cy="4517169"/>
            <a:chOff x="497051" y="2163957"/>
            <a:chExt cx="3845079" cy="4517169"/>
          </a:xfrm>
        </p:grpSpPr>
        <p:pic>
          <p:nvPicPr>
            <p:cNvPr id="1026" name="Picture 2">
              <a:extLst>
                <a:ext uri="{FF2B5EF4-FFF2-40B4-BE49-F238E27FC236}">
                  <a16:creationId xmlns:a16="http://schemas.microsoft.com/office/drawing/2014/main" id="{E4FDDFC7-9136-4DEE-B16B-3193EBC21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2163957"/>
              <a:ext cx="288086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38DD714-BD2B-409A-B4E9-8553A6C5A1A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399"/>
            <a:stretch/>
          </p:blipFill>
          <p:spPr bwMode="auto">
            <a:xfrm>
              <a:off x="497051" y="4490361"/>
              <a:ext cx="3845079" cy="18000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101F987-AB97-40FE-B67D-B8D4022864F2}"/>
                </a:ext>
              </a:extLst>
            </p:cNvPr>
            <p:cNvGrpSpPr/>
            <p:nvPr/>
          </p:nvGrpSpPr>
          <p:grpSpPr>
            <a:xfrm>
              <a:off x="2327122" y="4062609"/>
              <a:ext cx="68308" cy="314355"/>
              <a:chOff x="10263468" y="5574795"/>
              <a:chExt cx="134297" cy="618039"/>
            </a:xfrm>
          </p:grpSpPr>
          <p:sp>
            <p:nvSpPr>
              <p:cNvPr id="13" name="Oval 12">
                <a:extLst>
                  <a:ext uri="{FF2B5EF4-FFF2-40B4-BE49-F238E27FC236}">
                    <a16:creationId xmlns:a16="http://schemas.microsoft.com/office/drawing/2014/main" id="{01922E39-A07A-4ECA-91E0-6DD0423DEAC7}"/>
                  </a:ext>
                </a:extLst>
              </p:cNvPr>
              <p:cNvSpPr/>
              <p:nvPr/>
            </p:nvSpPr>
            <p:spPr>
              <a:xfrm>
                <a:off x="10264773" y="5574795"/>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93839C59-E20C-44C1-A12E-0BD678E8D7E2}"/>
                  </a:ext>
                </a:extLst>
              </p:cNvPr>
              <p:cNvSpPr/>
              <p:nvPr/>
            </p:nvSpPr>
            <p:spPr>
              <a:xfrm>
                <a:off x="10264773" y="605984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DBB50FDF-7EBC-4124-9210-A330ED8E2C93}"/>
                  </a:ext>
                </a:extLst>
              </p:cNvPr>
              <p:cNvSpPr/>
              <p:nvPr/>
            </p:nvSpPr>
            <p:spPr>
              <a:xfrm>
                <a:off x="10263468" y="581810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nvGrpSpPr>
            <p:cNvPr id="16" name="Group 15">
              <a:extLst>
                <a:ext uri="{FF2B5EF4-FFF2-40B4-BE49-F238E27FC236}">
                  <a16:creationId xmlns:a16="http://schemas.microsoft.com/office/drawing/2014/main" id="{85BDBEF9-9964-454E-8DAC-ADAC07EC0CCE}"/>
                </a:ext>
              </a:extLst>
            </p:cNvPr>
            <p:cNvGrpSpPr/>
            <p:nvPr/>
          </p:nvGrpSpPr>
          <p:grpSpPr>
            <a:xfrm>
              <a:off x="2292177" y="6366771"/>
              <a:ext cx="68308" cy="314355"/>
              <a:chOff x="10263468" y="5574795"/>
              <a:chExt cx="134297" cy="618039"/>
            </a:xfrm>
          </p:grpSpPr>
          <p:sp>
            <p:nvSpPr>
              <p:cNvPr id="17" name="Oval 16">
                <a:extLst>
                  <a:ext uri="{FF2B5EF4-FFF2-40B4-BE49-F238E27FC236}">
                    <a16:creationId xmlns:a16="http://schemas.microsoft.com/office/drawing/2014/main" id="{80601F32-1A2B-45EE-9C1A-F1B32C1C8482}"/>
                  </a:ext>
                </a:extLst>
              </p:cNvPr>
              <p:cNvSpPr/>
              <p:nvPr/>
            </p:nvSpPr>
            <p:spPr>
              <a:xfrm>
                <a:off x="10264773" y="5574795"/>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5D372D27-4A45-409A-9075-39791935DF8D}"/>
                  </a:ext>
                </a:extLst>
              </p:cNvPr>
              <p:cNvSpPr/>
              <p:nvPr/>
            </p:nvSpPr>
            <p:spPr>
              <a:xfrm>
                <a:off x="10264773" y="605984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15362775-C5A1-452D-A774-6978167F2AD1}"/>
                  </a:ext>
                </a:extLst>
              </p:cNvPr>
              <p:cNvSpPr/>
              <p:nvPr/>
            </p:nvSpPr>
            <p:spPr>
              <a:xfrm>
                <a:off x="10263468" y="5818102"/>
                <a:ext cx="132992" cy="1329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grpSp>
      </p:grpSp>
      <p:sp>
        <p:nvSpPr>
          <p:cNvPr id="10" name="TextBox 9">
            <a:extLst>
              <a:ext uri="{FF2B5EF4-FFF2-40B4-BE49-F238E27FC236}">
                <a16:creationId xmlns:a16="http://schemas.microsoft.com/office/drawing/2014/main" id="{E855A77C-0CE8-4894-8FA8-75C2B64F5DC6}"/>
              </a:ext>
            </a:extLst>
          </p:cNvPr>
          <p:cNvSpPr txBox="1"/>
          <p:nvPr/>
        </p:nvSpPr>
        <p:spPr>
          <a:xfrm>
            <a:off x="3061747" y="2944823"/>
            <a:ext cx="6068505" cy="1191816"/>
          </a:xfrm>
          <a:prstGeom prst="roundRect">
            <a:avLst/>
          </a:prstGeom>
          <a:solidFill>
            <a:schemeClr val="accent6">
              <a:lumMod val="20000"/>
              <a:lumOff val="80000"/>
            </a:schemeClr>
          </a:solidFill>
          <a:ln w="19050">
            <a:solidFill>
              <a:schemeClr val="accent6">
                <a:lumMod val="60000"/>
                <a:lumOff val="40000"/>
              </a:schemeClr>
            </a:solidFill>
          </a:ln>
        </p:spPr>
        <p:txBody>
          <a:bodyPr wrap="square">
            <a:spAutoFit/>
          </a:bodyPr>
          <a:lstStyle/>
          <a:p>
            <a:pPr marL="285750" indent="-285750">
              <a:buFont typeface="Arial" panose="020B0604020202020204" pitchFamily="34" charset="0"/>
              <a:buChar char="•"/>
            </a:pPr>
            <a:r>
              <a:rPr lang="zh-CN" altLang="en-US" sz="2400" b="1" dirty="0">
                <a:solidFill>
                  <a:srgbClr val="FF0000"/>
                </a:solidFill>
              </a:rPr>
              <a:t>缺点</a:t>
            </a:r>
            <a:endParaRPr lang="en-CA" altLang="zh-CN" sz="2400" b="1" dirty="0">
              <a:solidFill>
                <a:srgbClr val="FF0000"/>
              </a:solidFill>
            </a:endParaRPr>
          </a:p>
          <a:p>
            <a:pPr marL="742950" lvl="1" indent="-285750">
              <a:buFont typeface="Arial" panose="020B0604020202020204" pitchFamily="34" charset="0"/>
              <a:buChar char="•"/>
            </a:pPr>
            <a:r>
              <a:rPr lang="zh-CN" altLang="en-US" sz="2000" b="1" dirty="0">
                <a:solidFill>
                  <a:srgbClr val="FF0000"/>
                </a:solidFill>
              </a:rPr>
              <a:t>需要专业的三维建模技巧；对新手不友好</a:t>
            </a:r>
            <a:r>
              <a:rPr lang="en-CA" sz="2000" b="1" dirty="0">
                <a:solidFill>
                  <a:srgbClr val="FF0000"/>
                </a:solidFill>
              </a:rPr>
              <a:t> </a:t>
            </a:r>
          </a:p>
          <a:p>
            <a:pPr marL="742950" lvl="1" indent="-285750">
              <a:buFont typeface="Arial" panose="020B0604020202020204" pitchFamily="34" charset="0"/>
              <a:buChar char="•"/>
            </a:pPr>
            <a:r>
              <a:rPr lang="zh-CN" altLang="en-US" sz="2000" b="1" dirty="0">
                <a:solidFill>
                  <a:srgbClr val="FF0000"/>
                </a:solidFill>
              </a:rPr>
              <a:t>创建复杂的物体和场景费时费力</a:t>
            </a:r>
            <a:endParaRPr lang="en-CA" sz="2000" b="1" dirty="0">
              <a:solidFill>
                <a:srgbClr val="FF0000"/>
              </a:solidFill>
            </a:endParaRPr>
          </a:p>
        </p:txBody>
      </p:sp>
    </p:spTree>
    <p:extLst>
      <p:ext uri="{BB962C8B-B14F-4D97-AF65-F5344CB8AC3E}">
        <p14:creationId xmlns:p14="http://schemas.microsoft.com/office/powerpoint/2010/main" val="28330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2" presetClass="mediacall" presetSubtype="0" fill="hold" nodeType="withEffect">
                                  <p:stCondLst>
                                    <p:cond delay="0"/>
                                  </p:stCondLst>
                                  <p:childTnLst>
                                    <p:cmd type="call" cmd="togglePause">
                                      <p:cBhvr>
                                        <p:cTn id="19" dur="1" fill="hold"/>
                                        <p:tgtEl>
                                          <p:spTgt spid="7"/>
                                        </p:tgtEl>
                                      </p:cBhvr>
                                    </p:cmd>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p:cTn id="25" fill="hold" display="0">
                  <p:stCondLst>
                    <p:cond delay="indefinite"/>
                  </p:stCondLst>
                </p:cTn>
                <p:tgtEl>
                  <p:spTgt spid="7"/>
                </p:tgtEl>
              </p:cMediaNode>
            </p:video>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C1D5-DBE6-4767-805F-0DEEBCDB9B14}"/>
              </a:ext>
            </a:extLst>
          </p:cNvPr>
          <p:cNvSpPr>
            <a:spLocks noGrp="1"/>
          </p:cNvSpPr>
          <p:nvPr>
            <p:ph type="title"/>
          </p:nvPr>
        </p:nvSpPr>
        <p:spPr/>
        <p:txBody>
          <a:bodyPr/>
          <a:lstStyle/>
          <a:p>
            <a:r>
              <a:rPr lang="zh-CN" altLang="en-US" dirty="0"/>
              <a:t>数据驱动和基于学习的三维内容建模</a:t>
            </a:r>
            <a:endParaRPr lang="en-CA" dirty="0"/>
          </a:p>
        </p:txBody>
      </p:sp>
      <p:sp>
        <p:nvSpPr>
          <p:cNvPr id="3" name="Content Placeholder 2">
            <a:extLst>
              <a:ext uri="{FF2B5EF4-FFF2-40B4-BE49-F238E27FC236}">
                <a16:creationId xmlns:a16="http://schemas.microsoft.com/office/drawing/2014/main" id="{A46D9C85-8B08-41DF-A9C3-9E07FD4FF22B}"/>
              </a:ext>
            </a:extLst>
          </p:cNvPr>
          <p:cNvSpPr>
            <a:spLocks noGrp="1"/>
          </p:cNvSpPr>
          <p:nvPr>
            <p:ph idx="1"/>
          </p:nvPr>
        </p:nvSpPr>
        <p:spPr>
          <a:xfrm>
            <a:off x="838200" y="1180418"/>
            <a:ext cx="10931236" cy="4996546"/>
          </a:xfrm>
        </p:spPr>
        <p:txBody>
          <a:bodyPr/>
          <a:lstStyle/>
          <a:p>
            <a:r>
              <a:rPr lang="zh-CN" altLang="en-US" dirty="0">
                <a:latin typeface="+mn-lt"/>
              </a:rPr>
              <a:t>目标：提取并学习已有数据集中的先验知识，自动重建或者生成新的三维内容</a:t>
            </a:r>
            <a:endParaRPr lang="en-CA" altLang="zh-CN" dirty="0">
              <a:latin typeface="+mn-lt"/>
            </a:endParaRPr>
          </a:p>
          <a:p>
            <a:r>
              <a:rPr lang="zh-CN" altLang="en-US" dirty="0">
                <a:latin typeface="+mn-lt"/>
              </a:rPr>
              <a:t>挑战：</a:t>
            </a:r>
            <a:endParaRPr lang="en-CA" altLang="zh-CN" dirty="0">
              <a:latin typeface="+mn-lt"/>
            </a:endParaRPr>
          </a:p>
          <a:p>
            <a:pPr lvl="1"/>
            <a:r>
              <a:rPr lang="zh-CN" altLang="en-US" dirty="0">
                <a:latin typeface="+mn-lt"/>
              </a:rPr>
              <a:t>如何对复杂的三维数据进行抽象建模，知识提取和理解</a:t>
            </a:r>
            <a:endParaRPr lang="en-CA" altLang="zh-CN" dirty="0">
              <a:latin typeface="+mn-lt"/>
            </a:endParaRPr>
          </a:p>
          <a:p>
            <a:pPr lvl="1"/>
            <a:r>
              <a:rPr lang="zh-CN" altLang="en-US" dirty="0">
                <a:latin typeface="+mn-lt"/>
              </a:rPr>
              <a:t>如何设计智能、高效、可控的算法或者神经网络，生成复杂、真实的三维内容</a:t>
            </a:r>
          </a:p>
          <a:p>
            <a:r>
              <a:rPr lang="zh-CN" altLang="en-US" dirty="0">
                <a:latin typeface="+mn-lt"/>
              </a:rPr>
              <a:t>关键点：</a:t>
            </a:r>
            <a:endParaRPr lang="en-CA" altLang="zh-CN" dirty="0">
              <a:latin typeface="+mn-lt"/>
            </a:endParaRPr>
          </a:p>
          <a:p>
            <a:pPr lvl="1"/>
            <a:r>
              <a:rPr lang="zh-CN" altLang="en-US" dirty="0">
                <a:latin typeface="+mn-lt"/>
              </a:rPr>
              <a:t>智能化 </a:t>
            </a:r>
            <a:r>
              <a:rPr lang="en-CA" altLang="zh-CN" dirty="0">
                <a:latin typeface="+mn-lt"/>
              </a:rPr>
              <a:t>(</a:t>
            </a:r>
            <a:r>
              <a:rPr lang="en-CA" altLang="zh-CN" b="1" dirty="0">
                <a:solidFill>
                  <a:schemeClr val="accent4"/>
                </a:solidFill>
                <a:latin typeface="+mn-lt"/>
              </a:rPr>
              <a:t>Intelligent</a:t>
            </a:r>
            <a:r>
              <a:rPr lang="en-CA" altLang="zh-CN" dirty="0">
                <a:latin typeface="+mn-lt"/>
              </a:rPr>
              <a:t>): </a:t>
            </a:r>
            <a:r>
              <a:rPr lang="zh-CN" altLang="en-US" dirty="0">
                <a:latin typeface="+mn-lt"/>
              </a:rPr>
              <a:t>系统无需或者仅需要少量手动建模，对新手用户</a:t>
            </a:r>
            <a:r>
              <a:rPr lang="zh-CN" altLang="en-US" dirty="0"/>
              <a:t>友好</a:t>
            </a:r>
            <a:endParaRPr lang="en-CA" altLang="zh-CN" dirty="0">
              <a:latin typeface="+mn-lt"/>
            </a:endParaRPr>
          </a:p>
          <a:p>
            <a:pPr lvl="1"/>
            <a:r>
              <a:rPr lang="zh-CN" altLang="en-US" dirty="0">
                <a:latin typeface="+mn-lt"/>
              </a:rPr>
              <a:t>可控化 </a:t>
            </a:r>
            <a:r>
              <a:rPr lang="en-CA" altLang="zh-CN" dirty="0">
                <a:latin typeface="+mn-lt"/>
              </a:rPr>
              <a:t>(</a:t>
            </a:r>
            <a:r>
              <a:rPr lang="en-CA" altLang="zh-CN" b="1" dirty="0">
                <a:solidFill>
                  <a:schemeClr val="accent4"/>
                </a:solidFill>
                <a:latin typeface="+mn-lt"/>
              </a:rPr>
              <a:t>Controllable</a:t>
            </a:r>
            <a:r>
              <a:rPr lang="en-CA" altLang="zh-CN" dirty="0">
                <a:latin typeface="+mn-lt"/>
              </a:rPr>
              <a:t>): </a:t>
            </a:r>
            <a:r>
              <a:rPr lang="zh-CN" altLang="en-US" dirty="0">
                <a:latin typeface="+mn-lt"/>
              </a:rPr>
              <a:t>既能保证结果的新颖性和随机性，又能满足用户的特定建模要求</a:t>
            </a:r>
            <a:endParaRPr lang="en-CA" dirty="0">
              <a:latin typeface="+mn-lt"/>
            </a:endParaRPr>
          </a:p>
        </p:txBody>
      </p:sp>
      <p:sp>
        <p:nvSpPr>
          <p:cNvPr id="4" name="Slide Number Placeholder 3">
            <a:extLst>
              <a:ext uri="{FF2B5EF4-FFF2-40B4-BE49-F238E27FC236}">
                <a16:creationId xmlns:a16="http://schemas.microsoft.com/office/drawing/2014/main" id="{531489A3-B26B-4F1C-A43A-502D43D6F7E0}"/>
              </a:ext>
            </a:extLst>
          </p:cNvPr>
          <p:cNvSpPr>
            <a:spLocks noGrp="1"/>
          </p:cNvSpPr>
          <p:nvPr>
            <p:ph type="sldNum" sz="quarter" idx="12"/>
          </p:nvPr>
        </p:nvSpPr>
        <p:spPr/>
        <p:txBody>
          <a:bodyPr/>
          <a:lstStyle/>
          <a:p>
            <a:fld id="{9F58998E-2429-314E-B86C-A079AABAA7E0}" type="slidenum">
              <a:rPr lang="en-US" smtClean="0"/>
              <a:pPr/>
              <a:t>9</a:t>
            </a:fld>
            <a:endParaRPr lang="en-CA" dirty="0"/>
          </a:p>
        </p:txBody>
      </p:sp>
      <p:grpSp>
        <p:nvGrpSpPr>
          <p:cNvPr id="20" name="Group 19">
            <a:extLst>
              <a:ext uri="{FF2B5EF4-FFF2-40B4-BE49-F238E27FC236}">
                <a16:creationId xmlns:a16="http://schemas.microsoft.com/office/drawing/2014/main" id="{95302120-0F36-494F-9F6E-7C8D78D28BB8}"/>
              </a:ext>
            </a:extLst>
          </p:cNvPr>
          <p:cNvGrpSpPr/>
          <p:nvPr/>
        </p:nvGrpSpPr>
        <p:grpSpPr>
          <a:xfrm>
            <a:off x="695594" y="4258096"/>
            <a:ext cx="6908292" cy="2205286"/>
            <a:chOff x="375078" y="3984715"/>
            <a:chExt cx="6908292" cy="2205286"/>
          </a:xfrm>
        </p:grpSpPr>
        <p:pic>
          <p:nvPicPr>
            <p:cNvPr id="5" name="Picture 4">
              <a:extLst>
                <a:ext uri="{FF2B5EF4-FFF2-40B4-BE49-F238E27FC236}">
                  <a16:creationId xmlns:a16="http://schemas.microsoft.com/office/drawing/2014/main" id="{89E31BEB-1C5C-47AD-9F80-A3DE25F6352C}"/>
                </a:ext>
              </a:extLst>
            </p:cNvPr>
            <p:cNvPicPr>
              <a:picLocks noChangeAspect="1"/>
            </p:cNvPicPr>
            <p:nvPr/>
          </p:nvPicPr>
          <p:blipFill>
            <a:blip r:embed="rId2"/>
            <a:stretch>
              <a:fillRect/>
            </a:stretch>
          </p:blipFill>
          <p:spPr>
            <a:xfrm>
              <a:off x="375078" y="3984715"/>
              <a:ext cx="2800909" cy="1811828"/>
            </a:xfrm>
            <a:prstGeom prst="rect">
              <a:avLst/>
            </a:prstGeom>
          </p:spPr>
        </p:pic>
        <p:sp>
          <p:nvSpPr>
            <p:cNvPr id="6" name="TextBox 5">
              <a:extLst>
                <a:ext uri="{FF2B5EF4-FFF2-40B4-BE49-F238E27FC236}">
                  <a16:creationId xmlns:a16="http://schemas.microsoft.com/office/drawing/2014/main" id="{4A43F90F-AFD9-4874-BF76-E108CE063480}"/>
                </a:ext>
              </a:extLst>
            </p:cNvPr>
            <p:cNvSpPr txBox="1"/>
            <p:nvPr/>
          </p:nvSpPr>
          <p:spPr>
            <a:xfrm>
              <a:off x="931784" y="5849004"/>
              <a:ext cx="1687495" cy="340997"/>
            </a:xfrm>
            <a:prstGeom prst="rect">
              <a:avLst/>
            </a:prstGeom>
            <a:noFill/>
          </p:spPr>
          <p:txBody>
            <a:bodyPr wrap="none" rtlCol="0">
              <a:spAutoFit/>
            </a:bodyPr>
            <a:lstStyle/>
            <a:p>
              <a:r>
                <a:rPr lang="zh-CN" altLang="en-US" sz="2000" b="1" dirty="0">
                  <a:latin typeface="+mn-ea"/>
                </a:rPr>
                <a:t>三维场景数据集</a:t>
              </a:r>
              <a:endParaRPr lang="en-CA" sz="2000" b="1" dirty="0">
                <a:latin typeface="+mn-ea"/>
              </a:endParaRPr>
            </a:p>
          </p:txBody>
        </p:sp>
        <p:grpSp>
          <p:nvGrpSpPr>
            <p:cNvPr id="7" name="Group 6">
              <a:extLst>
                <a:ext uri="{FF2B5EF4-FFF2-40B4-BE49-F238E27FC236}">
                  <a16:creationId xmlns:a16="http://schemas.microsoft.com/office/drawing/2014/main" id="{44A70582-931B-4C26-9E0D-89E4B1B0163C}"/>
                </a:ext>
              </a:extLst>
            </p:cNvPr>
            <p:cNvGrpSpPr/>
            <p:nvPr/>
          </p:nvGrpSpPr>
          <p:grpSpPr>
            <a:xfrm>
              <a:off x="3596990" y="3984715"/>
              <a:ext cx="3686380" cy="1795090"/>
              <a:chOff x="4622310" y="1396578"/>
              <a:chExt cx="3912090" cy="1905000"/>
            </a:xfrm>
          </p:grpSpPr>
          <p:pic>
            <p:nvPicPr>
              <p:cNvPr id="8" name="Picture 7">
                <a:extLst>
                  <a:ext uri="{FF2B5EF4-FFF2-40B4-BE49-F238E27FC236}">
                    <a16:creationId xmlns:a16="http://schemas.microsoft.com/office/drawing/2014/main" id="{D4A89C58-F3CE-405E-A9F0-21FF90164C98}"/>
                  </a:ext>
                </a:extLst>
              </p:cNvPr>
              <p:cNvPicPr>
                <a:picLocks noChangeAspect="1"/>
              </p:cNvPicPr>
              <p:nvPr/>
            </p:nvPicPr>
            <p:blipFill>
              <a:blip r:embed="rId3"/>
              <a:stretch>
                <a:fillRect/>
              </a:stretch>
            </p:blipFill>
            <p:spPr>
              <a:xfrm>
                <a:off x="4622310" y="1396578"/>
                <a:ext cx="1907335" cy="1904445"/>
              </a:xfrm>
              <a:prstGeom prst="rect">
                <a:avLst/>
              </a:prstGeom>
            </p:spPr>
          </p:pic>
          <p:pic>
            <p:nvPicPr>
              <p:cNvPr id="9" name="Picture 8">
                <a:extLst>
                  <a:ext uri="{FF2B5EF4-FFF2-40B4-BE49-F238E27FC236}">
                    <a16:creationId xmlns:a16="http://schemas.microsoft.com/office/drawing/2014/main" id="{2913867C-14DD-406A-BEFD-C0425D8FE02D}"/>
                  </a:ext>
                </a:extLst>
              </p:cNvPr>
              <p:cNvPicPr>
                <a:picLocks noChangeAspect="1"/>
              </p:cNvPicPr>
              <p:nvPr/>
            </p:nvPicPr>
            <p:blipFill>
              <a:blip r:embed="rId4"/>
              <a:stretch>
                <a:fillRect/>
              </a:stretch>
            </p:blipFill>
            <p:spPr>
              <a:xfrm>
                <a:off x="6629400" y="1396578"/>
                <a:ext cx="1905000" cy="1905000"/>
              </a:xfrm>
              <a:prstGeom prst="rect">
                <a:avLst/>
              </a:prstGeom>
            </p:spPr>
          </p:pic>
        </p:grpSp>
        <p:sp>
          <p:nvSpPr>
            <p:cNvPr id="11" name="Arrow: Right 10">
              <a:extLst>
                <a:ext uri="{FF2B5EF4-FFF2-40B4-BE49-F238E27FC236}">
                  <a16:creationId xmlns:a16="http://schemas.microsoft.com/office/drawing/2014/main" id="{05CEA437-4E8D-43D0-9F94-039D2C571C6B}"/>
                </a:ext>
              </a:extLst>
            </p:cNvPr>
            <p:cNvSpPr/>
            <p:nvPr/>
          </p:nvSpPr>
          <p:spPr>
            <a:xfrm>
              <a:off x="3261004" y="4785390"/>
              <a:ext cx="279251" cy="383158"/>
            </a:xfrm>
            <a:prstGeom prst="rightArrow">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5347F9CF-704D-47CE-850D-B0C70732FFB2}"/>
                </a:ext>
              </a:extLst>
            </p:cNvPr>
            <p:cNvSpPr txBox="1"/>
            <p:nvPr/>
          </p:nvSpPr>
          <p:spPr>
            <a:xfrm>
              <a:off x="4330865" y="5835967"/>
              <a:ext cx="1906083" cy="340997"/>
            </a:xfrm>
            <a:prstGeom prst="rect">
              <a:avLst/>
            </a:prstGeom>
            <a:noFill/>
          </p:spPr>
          <p:txBody>
            <a:bodyPr wrap="none" rtlCol="0">
              <a:spAutoFit/>
            </a:bodyPr>
            <a:lstStyle/>
            <a:p>
              <a:r>
                <a:rPr lang="zh-CN" altLang="en-US" sz="2000" b="1" dirty="0">
                  <a:latin typeface="+mn-ea"/>
                </a:rPr>
                <a:t>自动生成新的场景</a:t>
              </a:r>
              <a:endParaRPr lang="en-CA" sz="2000" b="1" dirty="0">
                <a:latin typeface="+mn-ea"/>
              </a:endParaRPr>
            </a:p>
          </p:txBody>
        </p:sp>
      </p:grpSp>
      <p:grpSp>
        <p:nvGrpSpPr>
          <p:cNvPr id="10" name="Group 9">
            <a:extLst>
              <a:ext uri="{FF2B5EF4-FFF2-40B4-BE49-F238E27FC236}">
                <a16:creationId xmlns:a16="http://schemas.microsoft.com/office/drawing/2014/main" id="{466E904A-28FA-4638-B61B-9CBD9CC8B3D2}"/>
              </a:ext>
            </a:extLst>
          </p:cNvPr>
          <p:cNvGrpSpPr/>
          <p:nvPr/>
        </p:nvGrpSpPr>
        <p:grpSpPr>
          <a:xfrm>
            <a:off x="7955377" y="4242380"/>
            <a:ext cx="3480572" cy="2248008"/>
            <a:chOff x="7955377" y="4242380"/>
            <a:chExt cx="3480572" cy="2248008"/>
          </a:xfrm>
        </p:grpSpPr>
        <p:grpSp>
          <p:nvGrpSpPr>
            <p:cNvPr id="17" name="Group 16">
              <a:extLst>
                <a:ext uri="{FF2B5EF4-FFF2-40B4-BE49-F238E27FC236}">
                  <a16:creationId xmlns:a16="http://schemas.microsoft.com/office/drawing/2014/main" id="{1BA4FE79-5492-4FBE-AEBA-428CFFF8A990}"/>
                </a:ext>
              </a:extLst>
            </p:cNvPr>
            <p:cNvGrpSpPr/>
            <p:nvPr/>
          </p:nvGrpSpPr>
          <p:grpSpPr>
            <a:xfrm>
              <a:off x="7955377" y="4242380"/>
              <a:ext cx="3480572" cy="1800000"/>
              <a:chOff x="6740635" y="4237383"/>
              <a:chExt cx="3480572" cy="1800000"/>
            </a:xfrm>
          </p:grpSpPr>
          <p:pic>
            <p:nvPicPr>
              <p:cNvPr id="14" name="Picture 13">
                <a:extLst>
                  <a:ext uri="{FF2B5EF4-FFF2-40B4-BE49-F238E27FC236}">
                    <a16:creationId xmlns:a16="http://schemas.microsoft.com/office/drawing/2014/main" id="{77596787-8DB2-4D7E-8F43-F5903C33869A}"/>
                  </a:ext>
                </a:extLst>
              </p:cNvPr>
              <p:cNvPicPr>
                <a:picLocks noChangeAspect="1"/>
              </p:cNvPicPr>
              <p:nvPr/>
            </p:nvPicPr>
            <p:blipFill>
              <a:blip r:embed="rId5"/>
              <a:stretch>
                <a:fillRect/>
              </a:stretch>
            </p:blipFill>
            <p:spPr>
              <a:xfrm>
                <a:off x="9043388" y="4237383"/>
                <a:ext cx="1177819" cy="1800000"/>
              </a:xfrm>
              <a:prstGeom prst="rect">
                <a:avLst/>
              </a:prstGeom>
            </p:spPr>
          </p:pic>
          <p:pic>
            <p:nvPicPr>
              <p:cNvPr id="15" name="Picture 14">
                <a:extLst>
                  <a:ext uri="{FF2B5EF4-FFF2-40B4-BE49-F238E27FC236}">
                    <a16:creationId xmlns:a16="http://schemas.microsoft.com/office/drawing/2014/main" id="{54AE58BD-9AF5-4B1A-B025-3B52314DDB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0635" y="4237383"/>
                <a:ext cx="1800000" cy="1800000"/>
              </a:xfrm>
              <a:prstGeom prst="rect">
                <a:avLst/>
              </a:prstGeom>
            </p:spPr>
          </p:pic>
          <p:sp>
            <p:nvSpPr>
              <p:cNvPr id="16" name="Arrow: Right 15">
                <a:extLst>
                  <a:ext uri="{FF2B5EF4-FFF2-40B4-BE49-F238E27FC236}">
                    <a16:creationId xmlns:a16="http://schemas.microsoft.com/office/drawing/2014/main" id="{BB10920D-FD5E-416B-93A6-8D897D44D12A}"/>
                  </a:ext>
                </a:extLst>
              </p:cNvPr>
              <p:cNvSpPr/>
              <p:nvPr/>
            </p:nvSpPr>
            <p:spPr>
              <a:xfrm>
                <a:off x="8640024" y="4948244"/>
                <a:ext cx="275694" cy="378278"/>
              </a:xfrm>
              <a:prstGeom prst="rightArrow">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grpSp>
        <p:sp>
          <p:nvSpPr>
            <p:cNvPr id="18" name="TextBox 17">
              <a:extLst>
                <a:ext uri="{FF2B5EF4-FFF2-40B4-BE49-F238E27FC236}">
                  <a16:creationId xmlns:a16="http://schemas.microsoft.com/office/drawing/2014/main" id="{B268F32D-D611-4788-93D3-C863FF36F8E9}"/>
                </a:ext>
              </a:extLst>
            </p:cNvPr>
            <p:cNvSpPr txBox="1"/>
            <p:nvPr/>
          </p:nvSpPr>
          <p:spPr>
            <a:xfrm>
              <a:off x="8560973" y="6090278"/>
              <a:ext cx="2492990" cy="400110"/>
            </a:xfrm>
            <a:prstGeom prst="rect">
              <a:avLst/>
            </a:prstGeom>
            <a:noFill/>
          </p:spPr>
          <p:txBody>
            <a:bodyPr wrap="none" rtlCol="0">
              <a:spAutoFit/>
            </a:bodyPr>
            <a:lstStyle/>
            <a:p>
              <a:r>
                <a:rPr lang="zh-CN" altLang="en-US" sz="2000" b="1" dirty="0">
                  <a:latin typeface="+mn-ea"/>
                </a:rPr>
                <a:t>基于图像的物体重建</a:t>
              </a:r>
              <a:endParaRPr lang="en-CA" sz="2000" b="1" dirty="0">
                <a:latin typeface="+mn-ea"/>
              </a:endParaRPr>
            </a:p>
          </p:txBody>
        </p:sp>
      </p:grpSp>
    </p:spTree>
    <p:extLst>
      <p:ext uri="{BB962C8B-B14F-4D97-AF65-F5344CB8AC3E}">
        <p14:creationId xmlns:p14="http://schemas.microsoft.com/office/powerpoint/2010/main" val="100102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21845</TotalTime>
  <Words>4991</Words>
  <Application>Microsoft Office PowerPoint</Application>
  <PresentationFormat>Widescreen</PresentationFormat>
  <Paragraphs>485</Paragraphs>
  <Slides>46</Slides>
  <Notes>21</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Adobe Clean</vt:lpstr>
      <vt:lpstr>open+sans</vt:lpstr>
      <vt:lpstr>TimesNewRomanPS-ItalicMT</vt:lpstr>
      <vt:lpstr>等线</vt:lpstr>
      <vt:lpstr>等线 Light</vt:lpstr>
      <vt:lpstr>黑体</vt:lpstr>
      <vt:lpstr>Arial</vt:lpstr>
      <vt:lpstr>Calibri</vt:lpstr>
      <vt:lpstr>Calibri Light</vt:lpstr>
      <vt:lpstr>Open Sans</vt:lpstr>
      <vt:lpstr>Times New Roman</vt:lpstr>
      <vt:lpstr>Office Theme</vt:lpstr>
      <vt:lpstr>基于图形和视觉的智能内容创建 --人工智能导论</vt:lpstr>
      <vt:lpstr>个人介绍：教育经历</vt:lpstr>
      <vt:lpstr>个人介绍：工作经历</vt:lpstr>
      <vt:lpstr>概要</vt:lpstr>
      <vt:lpstr>三维内容及其主要表示方式</vt:lpstr>
      <vt:lpstr>三维内容的广泛应用</vt:lpstr>
      <vt:lpstr>三维室内场景和物体</vt:lpstr>
      <vt:lpstr>三维内容建模的瓶颈</vt:lpstr>
      <vt:lpstr>数据驱动和基于学习的三维内容建模</vt:lpstr>
      <vt:lpstr>智能化和可控化的三维内容建模</vt:lpstr>
      <vt:lpstr>基于聚焦点的场景分析</vt:lpstr>
      <vt:lpstr>场景分析和理解</vt:lpstr>
      <vt:lpstr>场景分析相关工作</vt:lpstr>
      <vt:lpstr>如何比较复杂场景？</vt:lpstr>
      <vt:lpstr>基于聚焦点的场景比较</vt:lpstr>
      <vt:lpstr>结果：基于聚焦点的三维场景分析</vt:lpstr>
      <vt:lpstr>结果：基于聚焦点的三维场景分析</vt:lpstr>
      <vt:lpstr>动作驱动的场景生成</vt:lpstr>
      <vt:lpstr>场景生成相关工作</vt:lpstr>
      <vt:lpstr>真实场景：人与环境交互的结果</vt:lpstr>
      <vt:lpstr>动作驱动的三维场景生成</vt:lpstr>
      <vt:lpstr>动作模型 (Action model)</vt:lpstr>
      <vt:lpstr>场景生成</vt:lpstr>
      <vt:lpstr>动作序列生成</vt:lpstr>
      <vt:lpstr>结果：基于动作的场景生成</vt:lpstr>
      <vt:lpstr>结果：基于动作的场景生成</vt:lpstr>
      <vt:lpstr>语言驱动的场景生成</vt:lpstr>
      <vt:lpstr>基于语言的场景生成 (Text2Scene)</vt:lpstr>
      <vt:lpstr>Text2Scene相关工作</vt:lpstr>
      <vt:lpstr>主要想法： 充分利用场景数据集中的子场景进行建模</vt:lpstr>
      <vt:lpstr>语言驱动的场景生成</vt:lpstr>
      <vt:lpstr>语言驱动的三维场景生成结果</vt:lpstr>
      <vt:lpstr>语言驱动的三维场景生成结果</vt:lpstr>
      <vt:lpstr>具有结构感知的单视图重建</vt:lpstr>
      <vt:lpstr>单视图物体重建 (Single-view reconstruction)</vt:lpstr>
      <vt:lpstr>相关工作：单视图重建</vt:lpstr>
      <vt:lpstr>具有结构感知的单视图重建网络</vt:lpstr>
      <vt:lpstr>实验结果</vt:lpstr>
      <vt:lpstr>基于GAN的二维内容生成</vt:lpstr>
      <vt:lpstr>基于GAN的二维内容生成</vt:lpstr>
      <vt:lpstr>二维内容生成应用实例</vt:lpstr>
      <vt:lpstr>二维内容生成应用实例：Masked GAN</vt:lpstr>
      <vt:lpstr>二维内容生成应用实例：数据集构建</vt:lpstr>
      <vt:lpstr>二维内容生成应用实例：结果</vt:lpstr>
      <vt:lpstr>热点问题及未来研究方向</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and Modeling of 3D Indoor Scenes</dc:title>
  <dc:creator>ruim</dc:creator>
  <cp:lastModifiedBy>Rui Ma</cp:lastModifiedBy>
  <cp:revision>2401</cp:revision>
  <dcterms:created xsi:type="dcterms:W3CDTF">2017-06-16T00:01:09Z</dcterms:created>
  <dcterms:modified xsi:type="dcterms:W3CDTF">2021-10-07T09:01:01Z</dcterms:modified>
</cp:coreProperties>
</file>